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notesMasterIdLst>
    <p:notesMasterId r:id="rId12"/>
  </p:notesMasterIdLst>
  <p:sldIdLst>
    <p:sldId id="256" r:id="rId2"/>
    <p:sldId id="263" r:id="rId3"/>
    <p:sldId id="266" r:id="rId4"/>
    <p:sldId id="260" r:id="rId5"/>
    <p:sldId id="261" r:id="rId6"/>
    <p:sldId id="262" r:id="rId7"/>
    <p:sldId id="267" r:id="rId8"/>
    <p:sldId id="268" r:id="rId9"/>
    <p:sldId id="269"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196" autoAdjust="0"/>
  </p:normalViewPr>
  <p:slideViewPr>
    <p:cSldViewPr snapToGrid="0">
      <p:cViewPr varScale="1">
        <p:scale>
          <a:sx n="63" d="100"/>
          <a:sy n="63" d="100"/>
        </p:scale>
        <p:origin x="804" y="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1CD760-C3D8-4F34-A28B-7744EF7A38A0}" type="datetimeFigureOut">
              <a:rPr lang="en-US" smtClean="0"/>
              <a:t>6/8/2023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33A9D9-25A0-4085-A445-1D421264DC80}" type="slidenum">
              <a:rPr lang="en-US" smtClean="0"/>
              <a:t>‹#›</a:t>
            </a:fld>
            <a:endParaRPr lang="en-US"/>
          </a:p>
        </p:txBody>
      </p:sp>
    </p:spTree>
    <p:extLst>
      <p:ext uri="{BB962C8B-B14F-4D97-AF65-F5344CB8AC3E}">
        <p14:creationId xmlns:p14="http://schemas.microsoft.com/office/powerpoint/2010/main" val="18499829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F33A9D9-25A0-4085-A445-1D421264DC80}" type="slidenum">
              <a:rPr lang="en-US" smtClean="0"/>
              <a:t>2</a:t>
            </a:fld>
            <a:endParaRPr lang="en-US"/>
          </a:p>
        </p:txBody>
      </p:sp>
    </p:spTree>
    <p:extLst>
      <p:ext uri="{BB962C8B-B14F-4D97-AF65-F5344CB8AC3E}">
        <p14:creationId xmlns:p14="http://schemas.microsoft.com/office/powerpoint/2010/main" val="4951656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F33A9D9-25A0-4085-A445-1D421264DC80}" type="slidenum">
              <a:rPr lang="en-US" smtClean="0"/>
              <a:t>3</a:t>
            </a:fld>
            <a:endParaRPr lang="en-US"/>
          </a:p>
        </p:txBody>
      </p:sp>
    </p:spTree>
    <p:extLst>
      <p:ext uri="{BB962C8B-B14F-4D97-AF65-F5344CB8AC3E}">
        <p14:creationId xmlns:p14="http://schemas.microsoft.com/office/powerpoint/2010/main" val="31881711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F33A9D9-25A0-4085-A445-1D421264DC80}" type="slidenum">
              <a:rPr lang="en-US" smtClean="0"/>
              <a:t>4</a:t>
            </a:fld>
            <a:endParaRPr lang="en-US"/>
          </a:p>
        </p:txBody>
      </p:sp>
    </p:spTree>
    <p:extLst>
      <p:ext uri="{BB962C8B-B14F-4D97-AF65-F5344CB8AC3E}">
        <p14:creationId xmlns:p14="http://schemas.microsoft.com/office/powerpoint/2010/main" val="24806055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F33A9D9-25A0-4085-A445-1D421264DC80}" type="slidenum">
              <a:rPr lang="en-US" smtClean="0"/>
              <a:t>5</a:t>
            </a:fld>
            <a:endParaRPr lang="en-US"/>
          </a:p>
        </p:txBody>
      </p:sp>
    </p:spTree>
    <p:extLst>
      <p:ext uri="{BB962C8B-B14F-4D97-AF65-F5344CB8AC3E}">
        <p14:creationId xmlns:p14="http://schemas.microsoft.com/office/powerpoint/2010/main" val="36262746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F33A9D9-25A0-4085-A445-1D421264DC80}" type="slidenum">
              <a:rPr lang="en-US" smtClean="0"/>
              <a:t>6</a:t>
            </a:fld>
            <a:endParaRPr lang="en-US"/>
          </a:p>
        </p:txBody>
      </p:sp>
    </p:spTree>
    <p:extLst>
      <p:ext uri="{BB962C8B-B14F-4D97-AF65-F5344CB8AC3E}">
        <p14:creationId xmlns:p14="http://schemas.microsoft.com/office/powerpoint/2010/main" val="30044730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F33A9D9-25A0-4085-A445-1D421264DC80}" type="slidenum">
              <a:rPr lang="en-US" smtClean="0"/>
              <a:t>7</a:t>
            </a:fld>
            <a:endParaRPr lang="en-US"/>
          </a:p>
        </p:txBody>
      </p:sp>
    </p:spTree>
    <p:extLst>
      <p:ext uri="{BB962C8B-B14F-4D97-AF65-F5344CB8AC3E}">
        <p14:creationId xmlns:p14="http://schemas.microsoft.com/office/powerpoint/2010/main" val="18859910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F33A9D9-25A0-4085-A445-1D421264DC80}" type="slidenum">
              <a:rPr lang="en-US" smtClean="0"/>
              <a:t>8</a:t>
            </a:fld>
            <a:endParaRPr lang="en-US"/>
          </a:p>
        </p:txBody>
      </p:sp>
    </p:spTree>
    <p:extLst>
      <p:ext uri="{BB962C8B-B14F-4D97-AF65-F5344CB8AC3E}">
        <p14:creationId xmlns:p14="http://schemas.microsoft.com/office/powerpoint/2010/main" val="22259609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F33A9D9-25A0-4085-A445-1D421264DC80}" type="slidenum">
              <a:rPr lang="en-US" smtClean="0"/>
              <a:t>9</a:t>
            </a:fld>
            <a:endParaRPr lang="en-US"/>
          </a:p>
        </p:txBody>
      </p:sp>
    </p:spTree>
    <p:extLst>
      <p:ext uri="{BB962C8B-B14F-4D97-AF65-F5344CB8AC3E}">
        <p14:creationId xmlns:p14="http://schemas.microsoft.com/office/powerpoint/2010/main" val="34936717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F33A9D9-25A0-4085-A445-1D421264DC80}" type="slidenum">
              <a:rPr lang="en-US" smtClean="0"/>
              <a:t>10</a:t>
            </a:fld>
            <a:endParaRPr lang="en-US"/>
          </a:p>
        </p:txBody>
      </p:sp>
    </p:spTree>
    <p:extLst>
      <p:ext uri="{BB962C8B-B14F-4D97-AF65-F5344CB8AC3E}">
        <p14:creationId xmlns:p14="http://schemas.microsoft.com/office/powerpoint/2010/main" val="22219275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888789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6/8/2023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706905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177870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9729317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11936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6014771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898346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433250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81001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546648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791418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6/8/2023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59098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6/8/2023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140953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6/8/2023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606858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6/8/2023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668976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6/8/2023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726954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6/8/2023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789027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smtClean="0"/>
              <a:pPr/>
              <a:t>6/8/2023</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41185937"/>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hyperlink" Target="https://ieeexplore.ieee.org/document/8628670" TargetMode="External"/><Relationship Id="rId3" Type="http://schemas.openxmlformats.org/officeDocument/2006/relationships/hyperlink" Target="https://www.researchgate.net/publication/316899151_Smart_Resume_Parsing_Using_Natural_Language_Processing_Techniques" TargetMode="External"/><Relationship Id="rId7" Type="http://schemas.openxmlformats.org/officeDocument/2006/relationships/hyperlink" Target="https://ieeexplore.ieee.org/document/8479300"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hyperlink" Target="https://link.springer.com/chapter/10.1007/978-981-15-0991-3_23" TargetMode="External"/><Relationship Id="rId5" Type="http://schemas.openxmlformats.org/officeDocument/2006/relationships/hyperlink" Target="https://www.researchgate.net/publication/336243305_Automated_Resume_Classification_and_Shortlisting_using_Machine_Learning" TargetMode="External"/><Relationship Id="rId4" Type="http://schemas.openxmlformats.org/officeDocument/2006/relationships/hyperlink" Target="https://ieeexplore.ieee.org/document/8798884"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898E840-857E-61F8-78AE-B7445CF4367B}"/>
              </a:ext>
            </a:extLst>
          </p:cNvPr>
          <p:cNvSpPr/>
          <p:nvPr/>
        </p:nvSpPr>
        <p:spPr>
          <a:xfrm>
            <a:off x="2720055" y="35469"/>
            <a:ext cx="6590522" cy="1754326"/>
          </a:xfrm>
          <a:prstGeom prst="rect">
            <a:avLst/>
          </a:prstGeom>
          <a:noFill/>
        </p:spPr>
        <p:txBody>
          <a:bodyPr wrap="none" lIns="91440" tIns="45720" rIns="91440" bIns="45720">
            <a:spAutoFit/>
          </a:bodyPr>
          <a:lstStyle/>
          <a:p>
            <a:pPr algn="ctr"/>
            <a:r>
              <a:rPr lang="en-US"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Times New Roman" panose="02020603050405020304" pitchFamily="18" charset="0"/>
                <a:ea typeface="Calibri" panose="020F0502020204030204" pitchFamily="34" charset="0"/>
                <a:cs typeface="Times New Roman" panose="02020603050405020304" pitchFamily="18" charset="0"/>
              </a:rPr>
              <a:t>Lingayas Vidyapeeth</a:t>
            </a:r>
            <a:br>
              <a:rPr lang="en-US"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Times New Roman" panose="02020603050405020304" pitchFamily="18" charset="0"/>
                <a:ea typeface="Calibri" panose="020F0502020204030204" pitchFamily="34" charset="0"/>
                <a:cs typeface="Times New Roman" panose="02020603050405020304" pitchFamily="18" charset="0"/>
              </a:rPr>
            </a:br>
            <a:r>
              <a:rPr lang="en-US"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Times New Roman" panose="02020603050405020304" pitchFamily="18" charset="0"/>
                <a:cs typeface="Times New Roman" panose="02020603050405020304" pitchFamily="18" charset="0"/>
              </a:rPr>
              <a:t> </a:t>
            </a:r>
            <a:endParaRPr lang="en-US"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6" name="Title 5">
            <a:extLst>
              <a:ext uri="{FF2B5EF4-FFF2-40B4-BE49-F238E27FC236}">
                <a16:creationId xmlns:a16="http://schemas.microsoft.com/office/drawing/2014/main" id="{55AB43C2-E02A-01C6-37CB-EC9F7D570107}"/>
              </a:ext>
            </a:extLst>
          </p:cNvPr>
          <p:cNvSpPr>
            <a:spLocks noGrp="1"/>
          </p:cNvSpPr>
          <p:nvPr>
            <p:ph type="ctrTitle"/>
          </p:nvPr>
        </p:nvSpPr>
        <p:spPr>
          <a:xfrm>
            <a:off x="474391" y="1912615"/>
            <a:ext cx="10978870" cy="799239"/>
          </a:xfr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a:noAutofit/>
          </a:bodyPr>
          <a:lstStyle/>
          <a:p>
            <a:r>
              <a:rPr lang="en-US" sz="36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rPr>
              <a:t>Project Name: Smart Resume Analysis Using NLP</a:t>
            </a:r>
            <a:endParaRPr lang="en-US" sz="4000" b="1" cap="none"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11" name="Subtitle 10">
            <a:extLst>
              <a:ext uri="{FF2B5EF4-FFF2-40B4-BE49-F238E27FC236}">
                <a16:creationId xmlns:a16="http://schemas.microsoft.com/office/drawing/2014/main" id="{9AE6D0E8-8B3D-2733-FCB5-EFF224B43A39}"/>
              </a:ext>
            </a:extLst>
          </p:cNvPr>
          <p:cNvSpPr>
            <a:spLocks noGrp="1"/>
          </p:cNvSpPr>
          <p:nvPr>
            <p:ph type="subTitle" idx="1"/>
          </p:nvPr>
        </p:nvSpPr>
        <p:spPr>
          <a:xfrm>
            <a:off x="357850" y="4146146"/>
            <a:ext cx="6400800" cy="2162486"/>
          </a:xfrm>
        </p:spPr>
        <p:txBody>
          <a:bodyPr/>
          <a:lstStyle/>
          <a:p>
            <a:r>
              <a:rPr lang="en-US" dirty="0">
                <a:solidFill>
                  <a:schemeClr val="tx1"/>
                </a:solidFill>
              </a:rPr>
              <a:t>Presented By:</a:t>
            </a:r>
          </a:p>
          <a:p>
            <a:r>
              <a:rPr lang="en-US" dirty="0">
                <a:solidFill>
                  <a:schemeClr val="tx1"/>
                </a:solidFill>
              </a:rPr>
              <a:t>Sampath Kumar Kolichalam </a:t>
            </a:r>
          </a:p>
          <a:p>
            <a:r>
              <a:rPr lang="en-US" dirty="0">
                <a:solidFill>
                  <a:schemeClr val="tx1"/>
                </a:solidFill>
              </a:rPr>
              <a:t>Roll No. 19CS38</a:t>
            </a:r>
          </a:p>
          <a:p>
            <a:r>
              <a:rPr lang="en-US" dirty="0">
                <a:solidFill>
                  <a:schemeClr val="tx1"/>
                </a:solidFill>
              </a:rPr>
              <a:t>B. Tech (Computer Science)</a:t>
            </a:r>
          </a:p>
        </p:txBody>
      </p:sp>
      <p:sp>
        <p:nvSpPr>
          <p:cNvPr id="12" name="Rectangle 11">
            <a:extLst>
              <a:ext uri="{FF2B5EF4-FFF2-40B4-BE49-F238E27FC236}">
                <a16:creationId xmlns:a16="http://schemas.microsoft.com/office/drawing/2014/main" id="{48AFBA2E-6F96-8D81-31C5-F7FCCB79832F}"/>
              </a:ext>
            </a:extLst>
          </p:cNvPr>
          <p:cNvSpPr/>
          <p:nvPr/>
        </p:nvSpPr>
        <p:spPr>
          <a:xfrm>
            <a:off x="3862868" y="2802556"/>
            <a:ext cx="3498073" cy="584775"/>
          </a:xfrm>
          <a:prstGeom prst="rect">
            <a:avLst/>
          </a:prstGeom>
          <a:noFill/>
        </p:spPr>
        <p:txBody>
          <a:bodyPr wrap="none" lIns="91440" tIns="45720" rIns="91440" bIns="45720">
            <a:spAutoFit/>
          </a:bodyPr>
          <a:lstStyle/>
          <a:p>
            <a:pPr algn="ctr"/>
            <a:r>
              <a:rPr lang="en-US" sz="3200" b="0" cap="none" spc="0" dirty="0">
                <a:ln w="0"/>
                <a:solidFill>
                  <a:schemeClr val="tx1"/>
                </a:solidFill>
                <a:effectLst>
                  <a:outerShdw blurRad="38100" dist="19050" dir="2700000" algn="tl" rotWithShape="0">
                    <a:schemeClr val="dk1">
                      <a:alpha val="40000"/>
                    </a:schemeClr>
                  </a:outerShdw>
                </a:effectLst>
              </a:rPr>
              <a:t>Date: </a:t>
            </a:r>
            <a:r>
              <a:rPr lang="en-US" sz="3200" dirty="0">
                <a:ln w="0"/>
                <a:effectLst>
                  <a:outerShdw blurRad="38100" dist="19050" dir="2700000" algn="tl" rotWithShape="0">
                    <a:schemeClr val="dk1">
                      <a:alpha val="40000"/>
                    </a:schemeClr>
                  </a:outerShdw>
                </a:effectLst>
              </a:rPr>
              <a:t>08</a:t>
            </a:r>
            <a:r>
              <a:rPr lang="en-US" sz="3200" b="0" cap="none" spc="0" dirty="0">
                <a:ln w="0"/>
                <a:solidFill>
                  <a:schemeClr val="tx1"/>
                </a:solidFill>
                <a:effectLst>
                  <a:outerShdw blurRad="38100" dist="19050" dir="2700000" algn="tl" rotWithShape="0">
                    <a:schemeClr val="dk1">
                      <a:alpha val="40000"/>
                    </a:schemeClr>
                  </a:outerShdw>
                </a:effectLst>
              </a:rPr>
              <a:t>-05-2023</a:t>
            </a:r>
          </a:p>
        </p:txBody>
      </p:sp>
      <p:sp>
        <p:nvSpPr>
          <p:cNvPr id="2" name="Rectangle 1">
            <a:extLst>
              <a:ext uri="{FF2B5EF4-FFF2-40B4-BE49-F238E27FC236}">
                <a16:creationId xmlns:a16="http://schemas.microsoft.com/office/drawing/2014/main" id="{316D1DCF-4120-92EB-C679-9498FF4A49D0}"/>
              </a:ext>
            </a:extLst>
          </p:cNvPr>
          <p:cNvSpPr/>
          <p:nvPr/>
        </p:nvSpPr>
        <p:spPr>
          <a:xfrm>
            <a:off x="1631548" y="912632"/>
            <a:ext cx="8431475" cy="1754326"/>
          </a:xfrm>
          <a:prstGeom prst="rect">
            <a:avLst/>
          </a:prstGeom>
          <a:noFill/>
        </p:spPr>
        <p:txBody>
          <a:bodyPr wrap="square" lIns="91440" tIns="45720" rIns="91440" bIns="45720">
            <a:spAutoFit/>
          </a:bodyPr>
          <a:lstStyle/>
          <a:p>
            <a:pPr algn="ctr"/>
            <a:r>
              <a:rPr lang="en-US" sz="5400" b="1" spc="50" dirty="0">
                <a:ln w="9525" cmpd="sng">
                  <a:solidFill>
                    <a:schemeClr val="accent1"/>
                  </a:solidFill>
                  <a:prstDash val="solid"/>
                </a:ln>
                <a:solidFill>
                  <a:srgbClr val="70AD47">
                    <a:tint val="1000"/>
                  </a:srgbClr>
                </a:solidFill>
                <a:effectLst>
                  <a:glow rad="38100">
                    <a:schemeClr val="accent1">
                      <a:alpha val="40000"/>
                    </a:schemeClr>
                  </a:glow>
                </a:effectLst>
                <a:latin typeface="Times New Roman" panose="02020603050405020304" pitchFamily="18" charset="0"/>
                <a:ea typeface="Calibri" panose="020F0502020204030204" pitchFamily="34" charset="0"/>
                <a:cs typeface="Times New Roman" panose="02020603050405020304" pitchFamily="18" charset="0"/>
              </a:rPr>
              <a:t>Major Project Presentation</a:t>
            </a:r>
            <a:br>
              <a:rPr lang="en-US" sz="5400" b="1" spc="50" dirty="0">
                <a:ln w="9525" cmpd="sng">
                  <a:solidFill>
                    <a:schemeClr val="accent1"/>
                  </a:solidFill>
                  <a:prstDash val="solid"/>
                </a:ln>
                <a:solidFill>
                  <a:srgbClr val="70AD47">
                    <a:tint val="1000"/>
                  </a:srgbClr>
                </a:solidFill>
                <a:effectLst>
                  <a:glow rad="38100">
                    <a:schemeClr val="accent1">
                      <a:alpha val="40000"/>
                    </a:schemeClr>
                  </a:glow>
                </a:effectLst>
                <a:latin typeface="Times New Roman" panose="02020603050405020304" pitchFamily="18" charset="0"/>
                <a:ea typeface="Calibri" panose="020F0502020204030204" pitchFamily="34" charset="0"/>
                <a:cs typeface="Times New Roman" panose="02020603050405020304" pitchFamily="18" charset="0"/>
              </a:rPr>
            </a:br>
            <a:r>
              <a:rPr lang="en-US" sz="5400" b="1" spc="50" dirty="0">
                <a:ln w="9525" cmpd="sng">
                  <a:solidFill>
                    <a:schemeClr val="accent1"/>
                  </a:solidFill>
                  <a:prstDash val="solid"/>
                </a:ln>
                <a:solidFill>
                  <a:srgbClr val="70AD47">
                    <a:tint val="1000"/>
                  </a:srgbClr>
                </a:solidFill>
                <a:effectLst>
                  <a:glow rad="38100">
                    <a:schemeClr val="accent1">
                      <a:alpha val="40000"/>
                    </a:schemeClr>
                  </a:glow>
                </a:effectLst>
                <a:latin typeface="Times New Roman" panose="02020603050405020304" pitchFamily="18" charset="0"/>
                <a:cs typeface="Times New Roman" panose="02020603050405020304" pitchFamily="18" charset="0"/>
              </a:rPr>
              <a:t>  </a:t>
            </a:r>
            <a:endParaRPr lang="en-US" sz="5400" b="1" spc="50" dirty="0">
              <a:ln w="9525" cmpd="sng">
                <a:solidFill>
                  <a:schemeClr val="accent1"/>
                </a:solidFill>
                <a:prstDash val="solid"/>
              </a:ln>
              <a:solidFill>
                <a:srgbClr val="70AD47">
                  <a:tint val="1000"/>
                </a:srgbClr>
              </a:solidFill>
              <a:effectLst>
                <a:glow rad="38100">
                  <a:schemeClr val="accent1">
                    <a:alpha val="40000"/>
                  </a:schemeClr>
                </a:glow>
              </a:effectLst>
            </a:endParaRPr>
          </a:p>
        </p:txBody>
      </p:sp>
      <p:pic>
        <p:nvPicPr>
          <p:cNvPr id="1026" name="Picture 2">
            <a:extLst>
              <a:ext uri="{FF2B5EF4-FFF2-40B4-BE49-F238E27FC236}">
                <a16:creationId xmlns:a16="http://schemas.microsoft.com/office/drawing/2014/main" id="{5174523D-6296-A1D7-A15D-6D787D932D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21454" y="4287119"/>
            <a:ext cx="3590207" cy="20215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EAB653A7-AA80-E411-75DB-99D505D05E4A}"/>
              </a:ext>
            </a:extLst>
          </p:cNvPr>
          <p:cNvPicPr>
            <a:picLocks noChangeAspect="1"/>
          </p:cNvPicPr>
          <p:nvPr/>
        </p:nvPicPr>
        <p:blipFill>
          <a:blip r:embed="rId3"/>
          <a:stretch>
            <a:fillRect/>
          </a:stretch>
        </p:blipFill>
        <p:spPr>
          <a:xfrm>
            <a:off x="4178619" y="3490990"/>
            <a:ext cx="4050981" cy="3111221"/>
          </a:xfrm>
          <a:prstGeom prst="rect">
            <a:avLst/>
          </a:prstGeom>
        </p:spPr>
      </p:pic>
    </p:spTree>
    <p:extLst>
      <p:ext uri="{BB962C8B-B14F-4D97-AF65-F5344CB8AC3E}">
        <p14:creationId xmlns:p14="http://schemas.microsoft.com/office/powerpoint/2010/main" val="41386772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hanks for following me | Thank you wallpaper, Thank you images, Wallpaper  powerpoint">
            <a:extLst>
              <a:ext uri="{FF2B5EF4-FFF2-40B4-BE49-F238E27FC236}">
                <a16:creationId xmlns:a16="http://schemas.microsoft.com/office/drawing/2014/main" id="{3079A797-70E0-2BFC-6F3E-0BF73EF2D2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9435" y="1150081"/>
            <a:ext cx="7072873" cy="42466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67715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grpSp>
        <p:nvGrpSpPr>
          <p:cNvPr id="32" name="Group 8">
            <a:extLst>
              <a:ext uri="{FF2B5EF4-FFF2-40B4-BE49-F238E27FC236}">
                <a16:creationId xmlns:a16="http://schemas.microsoft.com/office/drawing/2014/main" id="{8F1EF17D-1B70-428C-8A8A-A2C5B390E1E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0" name="Straight Connector 9">
              <a:extLst>
                <a:ext uri="{FF2B5EF4-FFF2-40B4-BE49-F238E27FC236}">
                  <a16:creationId xmlns:a16="http://schemas.microsoft.com/office/drawing/2014/main" id="{12FAEDF3-CEC8-4BF6-8EA7-4079C47183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398DB8F4-CD77-4FCC-8544-ADE8B478C15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22202DFE-039D-48E4-8536-FA30F248947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81F05E26-510E-4164-83C7-28E4FE9D7E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632161A-50D4-4D96-887A-98FC920931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useBgFill="1">
        <p:nvSpPr>
          <p:cNvPr id="33" name="Rectangle 15">
            <a:extLst>
              <a:ext uri="{FF2B5EF4-FFF2-40B4-BE49-F238E27FC236}">
                <a16:creationId xmlns:a16="http://schemas.microsoft.com/office/drawing/2014/main" id="{8F4E830A-06F9-4EAA-9E65-110CF2421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543D0200-22D7-2503-9EF6-C8F4F4FEC793}"/>
              </a:ext>
            </a:extLst>
          </p:cNvPr>
          <p:cNvPicPr>
            <a:picLocks noChangeAspect="1"/>
          </p:cNvPicPr>
          <p:nvPr/>
        </p:nvPicPr>
        <p:blipFill rotWithShape="1">
          <a:blip r:embed="rId3">
            <a:alphaModFix amt="25000"/>
          </a:blip>
          <a:srcRect b="3017"/>
          <a:stretch/>
        </p:blipFill>
        <p:spPr>
          <a:xfrm>
            <a:off x="20" y="10"/>
            <a:ext cx="12191980" cy="6857990"/>
          </a:xfrm>
          <a:prstGeom prst="rect">
            <a:avLst/>
          </a:prstGeom>
        </p:spPr>
      </p:pic>
      <p:sp>
        <p:nvSpPr>
          <p:cNvPr id="2" name="Rectangle 1">
            <a:extLst>
              <a:ext uri="{FF2B5EF4-FFF2-40B4-BE49-F238E27FC236}">
                <a16:creationId xmlns:a16="http://schemas.microsoft.com/office/drawing/2014/main" id="{CAEDFF8B-F417-5CAF-E9E4-718E0309A3E6}"/>
              </a:ext>
            </a:extLst>
          </p:cNvPr>
          <p:cNvSpPr/>
          <p:nvPr/>
        </p:nvSpPr>
        <p:spPr>
          <a:xfrm>
            <a:off x="684212" y="4487332"/>
            <a:ext cx="8534400" cy="15070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p>
            <a:pPr>
              <a:spcBef>
                <a:spcPct val="0"/>
              </a:spcBef>
              <a:spcAft>
                <a:spcPts val="600"/>
              </a:spcAft>
            </a:pPr>
            <a:r>
              <a:rPr lang="en-US" sz="3600" cap="all">
                <a:ln w="3175" cmpd="sng">
                  <a:noFill/>
                </a:ln>
                <a:solidFill>
                  <a:schemeClr val="tx1"/>
                </a:solidFill>
                <a:latin typeface="+mj-lt"/>
                <a:ea typeface="+mj-ea"/>
                <a:cs typeface="+mj-cs"/>
              </a:rPr>
              <a:t>Contents</a:t>
            </a:r>
            <a:endParaRPr lang="en-US" sz="3600" b="1" cap="all">
              <a:ln w="3175" cmpd="sng">
                <a:noFill/>
              </a:ln>
              <a:solidFill>
                <a:schemeClr val="tx1"/>
              </a:solidFill>
              <a:latin typeface="+mj-lt"/>
              <a:ea typeface="+mj-ea"/>
              <a:cs typeface="+mj-cs"/>
            </a:endParaRPr>
          </a:p>
        </p:txBody>
      </p:sp>
      <p:sp>
        <p:nvSpPr>
          <p:cNvPr id="4" name="TextBox 3">
            <a:extLst>
              <a:ext uri="{FF2B5EF4-FFF2-40B4-BE49-F238E27FC236}">
                <a16:creationId xmlns:a16="http://schemas.microsoft.com/office/drawing/2014/main" id="{BB869BE3-8D2A-8C52-D0B1-62DA0C45E5BE}"/>
              </a:ext>
            </a:extLst>
          </p:cNvPr>
          <p:cNvSpPr txBox="1"/>
          <p:nvPr/>
        </p:nvSpPr>
        <p:spPr>
          <a:xfrm>
            <a:off x="684212" y="685800"/>
            <a:ext cx="8534400" cy="3615267"/>
          </a:xfrm>
          <a:prstGeom prst="rect">
            <a:avLst/>
          </a:prstGeom>
        </p:spPr>
        <p:txBody>
          <a:bodyPr vert="horz" lIns="91440" tIns="45720" rIns="91440" bIns="45720" rtlCol="0" anchor="ctr">
            <a:normAutofit/>
          </a:bodyPr>
          <a:lstStyle/>
          <a:p>
            <a:pPr marL="457200" indent="-457200">
              <a:spcBef>
                <a:spcPct val="20000"/>
              </a:spcBef>
              <a:spcAft>
                <a:spcPts val="600"/>
              </a:spcAft>
              <a:buClr>
                <a:schemeClr val="tx1"/>
              </a:buClr>
              <a:buSzPct val="80000"/>
              <a:buFont typeface="Wingdings 3" panose="05040102010807070707" pitchFamily="18" charset="2"/>
              <a:buChar char=""/>
            </a:pPr>
            <a:r>
              <a:rPr lang="en-US" b="1">
                <a:ln w="0"/>
              </a:rPr>
              <a:t>ABSTRACT</a:t>
            </a:r>
          </a:p>
          <a:p>
            <a:pPr marL="457200" indent="-457200">
              <a:spcBef>
                <a:spcPct val="20000"/>
              </a:spcBef>
              <a:spcAft>
                <a:spcPts val="600"/>
              </a:spcAft>
              <a:buClr>
                <a:schemeClr val="tx1"/>
              </a:buClr>
              <a:buSzPct val="80000"/>
              <a:buFont typeface="Wingdings 3" panose="05040102010807070707" pitchFamily="18" charset="2"/>
              <a:buChar char=""/>
            </a:pPr>
            <a:r>
              <a:rPr lang="en-US" b="1">
                <a:ln w="0"/>
              </a:rPr>
              <a:t>INTRODUCTION</a:t>
            </a:r>
          </a:p>
          <a:p>
            <a:pPr marL="457200" indent="-457200">
              <a:spcBef>
                <a:spcPct val="20000"/>
              </a:spcBef>
              <a:spcAft>
                <a:spcPts val="600"/>
              </a:spcAft>
              <a:buClr>
                <a:schemeClr val="tx1"/>
              </a:buClr>
              <a:buSzPct val="80000"/>
              <a:buFont typeface="Wingdings 3" panose="05040102010807070707" pitchFamily="18" charset="2"/>
              <a:buChar char=""/>
            </a:pPr>
            <a:r>
              <a:rPr lang="en-US" b="1">
                <a:ln w="0"/>
              </a:rPr>
              <a:t>TECHNOLOGY USED</a:t>
            </a:r>
          </a:p>
          <a:p>
            <a:pPr marL="457200" indent="-457200">
              <a:spcBef>
                <a:spcPct val="20000"/>
              </a:spcBef>
              <a:spcAft>
                <a:spcPts val="600"/>
              </a:spcAft>
              <a:buClr>
                <a:schemeClr val="tx1"/>
              </a:buClr>
              <a:buSzPct val="80000"/>
              <a:buFont typeface="Wingdings 3" panose="05040102010807070707" pitchFamily="18" charset="2"/>
              <a:buChar char=""/>
            </a:pPr>
            <a:r>
              <a:rPr lang="en-US" b="1">
                <a:ln w="0"/>
              </a:rPr>
              <a:t>METHODOLOGY</a:t>
            </a:r>
          </a:p>
          <a:p>
            <a:pPr marL="457200" indent="-457200">
              <a:spcBef>
                <a:spcPct val="20000"/>
              </a:spcBef>
              <a:spcAft>
                <a:spcPts val="600"/>
              </a:spcAft>
              <a:buClr>
                <a:schemeClr val="tx1"/>
              </a:buClr>
              <a:buSzPct val="80000"/>
              <a:buFont typeface="Wingdings 3" panose="05040102010807070707" pitchFamily="18" charset="2"/>
              <a:buChar char=""/>
            </a:pPr>
            <a:r>
              <a:rPr lang="en-US" b="1">
                <a:ln w="0"/>
              </a:rPr>
              <a:t>DISCUSSION</a:t>
            </a:r>
          </a:p>
          <a:p>
            <a:pPr marL="457200" indent="-457200">
              <a:spcBef>
                <a:spcPct val="20000"/>
              </a:spcBef>
              <a:spcAft>
                <a:spcPts val="600"/>
              </a:spcAft>
              <a:buClr>
                <a:schemeClr val="tx1"/>
              </a:buClr>
              <a:buSzPct val="80000"/>
              <a:buFont typeface="Wingdings 3" panose="05040102010807070707" pitchFamily="18" charset="2"/>
              <a:buChar char=""/>
            </a:pPr>
            <a:r>
              <a:rPr lang="en-US" b="1">
                <a:ln w="0"/>
              </a:rPr>
              <a:t>CONCLUSION</a:t>
            </a:r>
          </a:p>
          <a:p>
            <a:pPr marL="457200" indent="-457200">
              <a:spcBef>
                <a:spcPct val="20000"/>
              </a:spcBef>
              <a:spcAft>
                <a:spcPts val="600"/>
              </a:spcAft>
              <a:buClr>
                <a:schemeClr val="tx1"/>
              </a:buClr>
              <a:buSzPct val="80000"/>
              <a:buFont typeface="Wingdings 3" panose="05040102010807070707" pitchFamily="18" charset="2"/>
              <a:buChar char=""/>
            </a:pPr>
            <a:r>
              <a:rPr lang="en-US" b="1">
                <a:ln w="0"/>
              </a:rPr>
              <a:t>FUTURE SCOPE</a:t>
            </a:r>
          </a:p>
          <a:p>
            <a:pPr marL="457200" indent="-457200">
              <a:spcBef>
                <a:spcPct val="20000"/>
              </a:spcBef>
              <a:spcAft>
                <a:spcPts val="600"/>
              </a:spcAft>
              <a:buClr>
                <a:schemeClr val="tx1"/>
              </a:buClr>
              <a:buSzPct val="80000"/>
              <a:buFont typeface="Wingdings 3" panose="05040102010807070707" pitchFamily="18" charset="2"/>
              <a:buChar char=""/>
            </a:pPr>
            <a:r>
              <a:rPr lang="en-US" b="1">
                <a:ln w="0"/>
              </a:rPr>
              <a:t>REFERENCES </a:t>
            </a:r>
          </a:p>
          <a:p>
            <a:pPr>
              <a:spcBef>
                <a:spcPct val="20000"/>
              </a:spcBef>
              <a:spcAft>
                <a:spcPts val="600"/>
              </a:spcAft>
              <a:buClr>
                <a:schemeClr val="tx1"/>
              </a:buClr>
              <a:buSzPct val="80000"/>
              <a:buFont typeface="Wingdings 3" panose="05040102010807070707" pitchFamily="18" charset="2"/>
              <a:buChar char=""/>
            </a:pPr>
            <a:endParaRPr lang="en-US" b="1">
              <a:ln w="0"/>
            </a:endParaRPr>
          </a:p>
        </p:txBody>
      </p:sp>
      <p:grpSp>
        <p:nvGrpSpPr>
          <p:cNvPr id="18" name="Group 17">
            <a:extLst>
              <a:ext uri="{FF2B5EF4-FFF2-40B4-BE49-F238E27FC236}">
                <a16:creationId xmlns:a16="http://schemas.microsoft.com/office/drawing/2014/main" id="{24B32265-D526-44B2-B82E-8977DFEFB4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9" name="Straight Connector 18">
              <a:extLst>
                <a:ext uri="{FF2B5EF4-FFF2-40B4-BE49-F238E27FC236}">
                  <a16:creationId xmlns:a16="http://schemas.microsoft.com/office/drawing/2014/main" id="{9A453D36-EF7F-403B-A9E0-553E1F0B3A9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3E7E8D9E-8474-4515-9EEB-0B46BE8EFAB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586A1812-CCD3-429E-AAAE-CC335A33F8E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ECB9509C-1B73-4063-8E69-E9024ACED1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44BEF3D9-6561-4BA4-AD81-AC90EF33F6F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7903437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AEDFF8B-F417-5CAF-E9E4-718E0309A3E6}"/>
              </a:ext>
            </a:extLst>
          </p:cNvPr>
          <p:cNvSpPr/>
          <p:nvPr/>
        </p:nvSpPr>
        <p:spPr>
          <a:xfrm>
            <a:off x="4832520" y="0"/>
            <a:ext cx="2526974" cy="9233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a:spAutoFit/>
          </a:bodyPr>
          <a:lstStyle/>
          <a:p>
            <a:pPr algn="ctr"/>
            <a:r>
              <a:rPr lang="en-US" sz="5400" dirty="0">
                <a:solidFill>
                  <a:srgbClr val="D1D5DB"/>
                </a:solidFill>
                <a:latin typeface="Söhne"/>
              </a:rPr>
              <a:t>Abstract</a:t>
            </a:r>
            <a:endParaRPr lang="en-US" sz="5400" b="1" dirty="0">
              <a:ln w="6600">
                <a:solidFill>
                  <a:schemeClr val="accent2"/>
                </a:solidFill>
                <a:prstDash val="solid"/>
              </a:ln>
              <a:solidFill>
                <a:srgbClr val="FFFFFF"/>
              </a:solidFill>
              <a:effectLst>
                <a:outerShdw dist="38100" dir="2700000" algn="tl" rotWithShape="0">
                  <a:schemeClr val="accent2"/>
                </a:outerShdw>
              </a:effectLst>
            </a:endParaRPr>
          </a:p>
        </p:txBody>
      </p:sp>
      <p:sp>
        <p:nvSpPr>
          <p:cNvPr id="4" name="TextBox 3">
            <a:extLst>
              <a:ext uri="{FF2B5EF4-FFF2-40B4-BE49-F238E27FC236}">
                <a16:creationId xmlns:a16="http://schemas.microsoft.com/office/drawing/2014/main" id="{BB869BE3-8D2A-8C52-D0B1-62DA0C45E5BE}"/>
              </a:ext>
            </a:extLst>
          </p:cNvPr>
          <p:cNvSpPr txBox="1"/>
          <p:nvPr/>
        </p:nvSpPr>
        <p:spPr>
          <a:xfrm>
            <a:off x="933263" y="1021942"/>
            <a:ext cx="9976784" cy="5016758"/>
          </a:xfrm>
          <a:prstGeom prst="rect">
            <a:avLst/>
          </a:prstGeom>
          <a:noFill/>
        </p:spPr>
        <p:txBody>
          <a:bodyPr wrap="square" rtlCol="0">
            <a:spAutoFit/>
          </a:bodyPr>
          <a:lstStyle/>
          <a:p>
            <a:pPr marL="342900" indent="-342900" algn="just">
              <a:buFont typeface="Wingdings" panose="05000000000000000000" pitchFamily="2" charset="2"/>
              <a:buChar char="Ø"/>
            </a:pPr>
            <a:r>
              <a:rPr lang="en-US" sz="2000" i="0" dirty="0">
                <a:solidFill>
                  <a:schemeClr val="bg1"/>
                </a:solidFill>
                <a:effectLst/>
                <a:latin typeface="Times New Roman" panose="02020603050405020304" pitchFamily="18" charset="0"/>
                <a:cs typeface="Times New Roman" panose="02020603050405020304" pitchFamily="18" charset="0"/>
              </a:rPr>
              <a:t>The smart resume analysis project is a cutting-edge application that utilizes artificial intelligence (AI) and natural language processing (NLP) techniques to revolutionize the resume screening and candidate selection process.</a:t>
            </a:r>
            <a:r>
              <a:rPr lang="en-US" sz="2000" dirty="0">
                <a:ln w="0"/>
                <a:solidFill>
                  <a:schemeClr val="bg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 </a:t>
            </a:r>
          </a:p>
          <a:p>
            <a:pPr marL="342900" indent="-342900" algn="just">
              <a:buFont typeface="Wingdings" panose="05000000000000000000" pitchFamily="2" charset="2"/>
              <a:buChar char="Ø"/>
            </a:pPr>
            <a:r>
              <a:rPr lang="en-US" sz="2000" b="0" i="0" dirty="0">
                <a:solidFill>
                  <a:schemeClr val="bg1"/>
                </a:solidFill>
                <a:effectLst/>
                <a:latin typeface="Times New Roman" panose="02020603050405020304" pitchFamily="18" charset="0"/>
                <a:cs typeface="Times New Roman" panose="02020603050405020304" pitchFamily="18" charset="0"/>
              </a:rPr>
              <a:t>The project aims to automate and enhance the traditionally manual and time-consuming task of analyzing resumes by recruiters and hiring managers.</a:t>
            </a:r>
          </a:p>
          <a:p>
            <a:pPr marL="342900" indent="-342900"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T</a:t>
            </a:r>
            <a:r>
              <a:rPr lang="en-US" sz="2000" b="0" i="0" dirty="0">
                <a:solidFill>
                  <a:schemeClr val="bg1"/>
                </a:solidFill>
                <a:effectLst/>
                <a:latin typeface="Times New Roman" panose="02020603050405020304" pitchFamily="18" charset="0"/>
                <a:cs typeface="Times New Roman" panose="02020603050405020304" pitchFamily="18" charset="0"/>
              </a:rPr>
              <a:t>he smart resume analysis system is capable of efficiently extracting relevant information from resumes, such as education history, work experience, skills, and qualifications.</a:t>
            </a:r>
          </a:p>
          <a:p>
            <a:pPr marL="342900" indent="-342900" algn="just">
              <a:buFont typeface="Wingdings" panose="05000000000000000000" pitchFamily="2" charset="2"/>
              <a:buChar char="Ø"/>
            </a:pPr>
            <a:r>
              <a:rPr lang="en-US" sz="2000" b="0" i="0" dirty="0">
                <a:solidFill>
                  <a:schemeClr val="bg1"/>
                </a:solidFill>
                <a:effectLst/>
                <a:latin typeface="Times New Roman" panose="02020603050405020304" pitchFamily="18" charset="0"/>
                <a:cs typeface="Times New Roman" panose="02020603050405020304" pitchFamily="18" charset="0"/>
              </a:rPr>
              <a:t>It can also assess the compatibility of candidates with specific job requirements, based on keywords and semantic analysis.</a:t>
            </a:r>
          </a:p>
          <a:p>
            <a:pPr marL="342900" indent="-342900" algn="just">
              <a:buFont typeface="Wingdings" panose="05000000000000000000" pitchFamily="2" charset="2"/>
              <a:buChar char="Ø"/>
            </a:pPr>
            <a:r>
              <a:rPr lang="en-US" sz="2000" b="0" i="0" dirty="0">
                <a:solidFill>
                  <a:schemeClr val="bg1"/>
                </a:solidFill>
                <a:effectLst/>
                <a:latin typeface="Times New Roman" panose="02020603050405020304" pitchFamily="18" charset="0"/>
                <a:cs typeface="Times New Roman" panose="02020603050405020304" pitchFamily="18" charset="0"/>
              </a:rPr>
              <a:t>By automating the initial resume screening process, the smart resume analysis project significantly reduces the time and effort required by human recruiters. </a:t>
            </a:r>
          </a:p>
          <a:p>
            <a:pPr marL="342900" indent="-342900" algn="just">
              <a:buFont typeface="Wingdings" panose="05000000000000000000" pitchFamily="2" charset="2"/>
              <a:buChar char="Ø"/>
            </a:pPr>
            <a:r>
              <a:rPr lang="en-US" sz="2000" b="0" i="0" dirty="0">
                <a:solidFill>
                  <a:schemeClr val="bg1"/>
                </a:solidFill>
                <a:effectLst/>
                <a:latin typeface="Times New Roman" panose="02020603050405020304" pitchFamily="18" charset="0"/>
                <a:cs typeface="Times New Roman" panose="02020603050405020304" pitchFamily="18" charset="0"/>
              </a:rPr>
              <a:t>It streamlines the candidate selection process, allowing recruiters to focus on evaluating the most promising applicants and conducting interviews with more relevant candidates.</a:t>
            </a:r>
          </a:p>
          <a:p>
            <a:pPr marL="342900" indent="-342900" algn="just">
              <a:buFont typeface="Wingdings" panose="05000000000000000000" pitchFamily="2" charset="2"/>
              <a:buChar char="Ø"/>
            </a:pPr>
            <a:r>
              <a:rPr lang="en-US" sz="2000" b="0" i="0" dirty="0">
                <a:solidFill>
                  <a:schemeClr val="bg1"/>
                </a:solidFill>
                <a:effectLst/>
                <a:latin typeface="Times New Roman" panose="02020603050405020304" pitchFamily="18" charset="0"/>
                <a:cs typeface="Times New Roman" panose="02020603050405020304" pitchFamily="18" charset="0"/>
              </a:rPr>
              <a:t>Overall, the smart resume analysis project enhances efficiency, reduces bias, and improves the quality of candidate selection, ultimately leading to better hiring decisions and improved workforce outcomes.</a:t>
            </a:r>
            <a:endParaRPr lang="en-US" sz="2000" dirty="0">
              <a:ln w="0"/>
              <a:solidFill>
                <a:schemeClr val="bg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5762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83C2169-0BCE-7484-7499-6B0B1F5425DC}"/>
              </a:ext>
            </a:extLst>
          </p:cNvPr>
          <p:cNvSpPr/>
          <p:nvPr/>
        </p:nvSpPr>
        <p:spPr>
          <a:xfrm>
            <a:off x="4055129" y="0"/>
            <a:ext cx="3687291" cy="9233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a:spAutoFit/>
          </a:bodyPr>
          <a:lstStyle/>
          <a:p>
            <a:pPr algn="ctr"/>
            <a:r>
              <a:rPr lang="en-US" sz="5400" b="0" i="0" dirty="0">
                <a:solidFill>
                  <a:srgbClr val="D1D5DB"/>
                </a:solidFill>
                <a:effectLst/>
                <a:latin typeface="Söhne"/>
              </a:rPr>
              <a:t>Introduction</a:t>
            </a:r>
            <a:endParaRPr lang="en-US" sz="5400" b="1" dirty="0">
              <a:ln w="6600">
                <a:solidFill>
                  <a:schemeClr val="accent2"/>
                </a:solidFill>
                <a:prstDash val="solid"/>
              </a:ln>
              <a:solidFill>
                <a:srgbClr val="FFFFFF"/>
              </a:solidFill>
              <a:effectLst>
                <a:outerShdw dist="38100" dir="2700000" algn="tl" rotWithShape="0">
                  <a:schemeClr val="accent2"/>
                </a:outerShdw>
              </a:effectLst>
            </a:endParaRPr>
          </a:p>
        </p:txBody>
      </p:sp>
      <p:sp>
        <p:nvSpPr>
          <p:cNvPr id="2" name="Rectangle 1">
            <a:extLst>
              <a:ext uri="{FF2B5EF4-FFF2-40B4-BE49-F238E27FC236}">
                <a16:creationId xmlns:a16="http://schemas.microsoft.com/office/drawing/2014/main" id="{DF652735-1399-8DBF-78AA-27BD60075E32}"/>
              </a:ext>
            </a:extLst>
          </p:cNvPr>
          <p:cNvSpPr/>
          <p:nvPr/>
        </p:nvSpPr>
        <p:spPr>
          <a:xfrm>
            <a:off x="1061088" y="1013046"/>
            <a:ext cx="10010323" cy="4462760"/>
          </a:xfrm>
          <a:prstGeom prst="rect">
            <a:avLst/>
          </a:prstGeom>
          <a:noFill/>
        </p:spPr>
        <p:txBody>
          <a:bodyPr wrap="square" lIns="91440" tIns="45720" rIns="91440" bIns="45720">
            <a:spAutoFit/>
          </a:bodyPr>
          <a:lstStyle/>
          <a:p>
            <a:endParaRPr lang="en-US" sz="20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The project aims to develop an automated data extraction and management system.</a:t>
            </a:r>
          </a:p>
          <a:p>
            <a:pPr marL="342900" indent="-342900"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The system utilizes the Covisint portal as a means of accessing the Ford portal, where daily POs are available for download.</a:t>
            </a:r>
          </a:p>
          <a:p>
            <a:pPr marL="342900" indent="-342900"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To address these issues, the Smart Resume Analysis project harnesses the power of artificial intelligence (AI) to streamline and optimize the resume screening process.</a:t>
            </a:r>
          </a:p>
          <a:p>
            <a:pPr marL="342900" indent="-342900"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This project incorporates advanced natural language processing (NLP) techniques, machine learning algorithms, and data analytics to extract valuable insights from resumes and identify the best-fit candidates.</a:t>
            </a:r>
          </a:p>
          <a:p>
            <a:pPr marL="342900" indent="-342900"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The Smart Resume Analysis project represents a significant leap forward in the realm of recruitment, combining the power of  NLP, machine learning, and data analytics.</a:t>
            </a:r>
          </a:p>
          <a:p>
            <a:pPr marL="342900" indent="-342900"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Smart Resume Analysis significantly reduces the time and effort spent on manual resume screening, allowing recruiters to focus on other critical aspects of the hiring process.</a:t>
            </a:r>
            <a:br>
              <a:rPr lang="en-US" sz="2400" dirty="0">
                <a:latin typeface="Times New Roman" panose="02020603050405020304" pitchFamily="18" charset="0"/>
                <a:cs typeface="Times New Roman" panose="02020603050405020304" pitchFamily="18" charset="0"/>
              </a:rPr>
            </a:br>
            <a:endParaRPr lang="en-US" sz="2400" b="1" dirty="0">
              <a:ln w="6600">
                <a:solidFill>
                  <a:schemeClr val="accent2"/>
                </a:solidFill>
                <a:prstDash val="solid"/>
              </a:ln>
              <a:solidFill>
                <a:schemeClr val="accent1">
                  <a:lumMod val="50000"/>
                </a:schemeClr>
              </a:solidFill>
              <a:effectLst>
                <a:outerShdw dist="38100" dir="2700000" algn="tl" rotWithShape="0">
                  <a:schemeClr val="accent2"/>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758328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8A284F58-D223-4943-8136-1100875918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CAEDFF8B-F417-5CAF-E9E4-718E0309A3E6}"/>
              </a:ext>
            </a:extLst>
          </p:cNvPr>
          <p:cNvSpPr/>
          <p:nvPr/>
        </p:nvSpPr>
        <p:spPr>
          <a:xfrm>
            <a:off x="4938676" y="269242"/>
            <a:ext cx="5627258" cy="7535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p>
            <a:pPr>
              <a:spcBef>
                <a:spcPct val="0"/>
              </a:spcBef>
              <a:spcAft>
                <a:spcPts val="600"/>
              </a:spcAft>
            </a:pPr>
            <a:r>
              <a:rPr lang="en-US" sz="3600" cap="all" dirty="0">
                <a:ln w="3175" cmpd="sng">
                  <a:noFill/>
                </a:ln>
                <a:solidFill>
                  <a:schemeClr val="tx1"/>
                </a:solidFill>
                <a:latin typeface="+mj-lt"/>
                <a:ea typeface="+mj-ea"/>
                <a:cs typeface="+mj-cs"/>
              </a:rPr>
              <a:t>Technology Used</a:t>
            </a:r>
            <a:endParaRPr lang="en-US" sz="3600" b="1" cap="all" dirty="0">
              <a:ln w="3175" cmpd="sng">
                <a:noFill/>
              </a:ln>
              <a:solidFill>
                <a:schemeClr val="tx1"/>
              </a:solidFill>
              <a:latin typeface="+mj-lt"/>
              <a:ea typeface="+mj-ea"/>
              <a:cs typeface="+mj-cs"/>
            </a:endParaRPr>
          </a:p>
        </p:txBody>
      </p:sp>
      <p:sp>
        <p:nvSpPr>
          <p:cNvPr id="44" name="Snip Diagonal Corner Rectangle 16">
            <a:extLst>
              <a:ext uri="{FF2B5EF4-FFF2-40B4-BE49-F238E27FC236}">
                <a16:creationId xmlns:a16="http://schemas.microsoft.com/office/drawing/2014/main" id="{309C20E7-B20F-4A0C-BF70-F99DAF068B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001" y="620722"/>
            <a:ext cx="3670674" cy="5286838"/>
          </a:xfrm>
          <a:prstGeom prst="snip2DiagRect">
            <a:avLst>
              <a:gd name="adj1" fmla="val 11518"/>
              <a:gd name="adj2" fmla="val 0"/>
            </a:avLst>
          </a:prstGeom>
          <a:solidFill>
            <a:schemeClr val="tx1"/>
          </a:solidFill>
          <a:ln>
            <a:noFill/>
          </a:ln>
          <a:effectLst>
            <a:innerShdw blurRad="57150" dist="38100" dir="14460000">
              <a:prstClr val="black">
                <a:alpha val="7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84AE81D3-917D-C5BF-4A31-7CCEB1FBB96A}"/>
              </a:ext>
            </a:extLst>
          </p:cNvPr>
          <p:cNvPicPr>
            <a:picLocks noChangeAspect="1"/>
          </p:cNvPicPr>
          <p:nvPr/>
        </p:nvPicPr>
        <p:blipFill>
          <a:blip r:embed="rId3"/>
          <a:stretch>
            <a:fillRect/>
          </a:stretch>
        </p:blipFill>
        <p:spPr>
          <a:xfrm>
            <a:off x="1074318" y="942456"/>
            <a:ext cx="2786867" cy="1438095"/>
          </a:xfrm>
          <a:prstGeom prst="rect">
            <a:avLst/>
          </a:prstGeom>
        </p:spPr>
      </p:pic>
      <p:pic>
        <p:nvPicPr>
          <p:cNvPr id="4" name="Picture 3">
            <a:extLst>
              <a:ext uri="{FF2B5EF4-FFF2-40B4-BE49-F238E27FC236}">
                <a16:creationId xmlns:a16="http://schemas.microsoft.com/office/drawing/2014/main" id="{1D27DEB3-627A-69BE-84CC-BF543B9E718E}"/>
              </a:ext>
            </a:extLst>
          </p:cNvPr>
          <p:cNvPicPr>
            <a:picLocks noChangeAspect="1"/>
          </p:cNvPicPr>
          <p:nvPr/>
        </p:nvPicPr>
        <p:blipFill>
          <a:blip r:embed="rId4"/>
          <a:stretch>
            <a:fillRect/>
          </a:stretch>
        </p:blipFill>
        <p:spPr>
          <a:xfrm>
            <a:off x="1666526" y="2531982"/>
            <a:ext cx="1602452" cy="1440179"/>
          </a:xfrm>
          <a:prstGeom prst="rect">
            <a:avLst/>
          </a:prstGeom>
        </p:spPr>
      </p:pic>
      <p:pic>
        <p:nvPicPr>
          <p:cNvPr id="5" name="Picture 4">
            <a:extLst>
              <a:ext uri="{FF2B5EF4-FFF2-40B4-BE49-F238E27FC236}">
                <a16:creationId xmlns:a16="http://schemas.microsoft.com/office/drawing/2014/main" id="{652702BC-A2B4-FAAE-7062-09C250320823}"/>
              </a:ext>
            </a:extLst>
          </p:cNvPr>
          <p:cNvPicPr>
            <a:picLocks noChangeAspect="1"/>
          </p:cNvPicPr>
          <p:nvPr/>
        </p:nvPicPr>
        <p:blipFill>
          <a:blip r:embed="rId5"/>
          <a:stretch>
            <a:fillRect/>
          </a:stretch>
        </p:blipFill>
        <p:spPr>
          <a:xfrm>
            <a:off x="1181878" y="4140379"/>
            <a:ext cx="2571748" cy="1440179"/>
          </a:xfrm>
          <a:prstGeom prst="rect">
            <a:avLst/>
          </a:prstGeom>
        </p:spPr>
      </p:pic>
      <p:sp>
        <p:nvSpPr>
          <p:cNvPr id="19" name="Rectangle 18">
            <a:extLst>
              <a:ext uri="{FF2B5EF4-FFF2-40B4-BE49-F238E27FC236}">
                <a16:creationId xmlns:a16="http://schemas.microsoft.com/office/drawing/2014/main" id="{7F866F8D-9531-15EC-8DBD-9EA927D55DE8}"/>
              </a:ext>
            </a:extLst>
          </p:cNvPr>
          <p:cNvSpPr/>
          <p:nvPr/>
        </p:nvSpPr>
        <p:spPr>
          <a:xfrm>
            <a:off x="4110812" y="1062937"/>
            <a:ext cx="7834525" cy="4844623"/>
          </a:xfrm>
          <a:prstGeom prst="rect">
            <a:avLst/>
          </a:prstGeom>
        </p:spPr>
        <p:txBody>
          <a:bodyPr vert="horz" lIns="91440" tIns="45720" rIns="91440" bIns="45720" rtlCol="0" anchor="ctr">
            <a:normAutofit lnSpcReduction="10000"/>
          </a:bodyPr>
          <a:lstStyle/>
          <a:p>
            <a:pPr algn="just">
              <a:lnSpc>
                <a:spcPct val="90000"/>
              </a:lnSpc>
              <a:spcBef>
                <a:spcPct val="20000"/>
              </a:spcBef>
              <a:spcAft>
                <a:spcPts val="600"/>
              </a:spcAft>
              <a:buClr>
                <a:schemeClr val="tx1"/>
              </a:buClr>
              <a:buSzPct val="80000"/>
              <a:buFont typeface="Wingdings 3" panose="05040102010807070707" pitchFamily="18" charset="2"/>
              <a:buChar char=""/>
            </a:pPr>
            <a:endParaRPr lang="en-US" sz="1650" dirty="0">
              <a:solidFill>
                <a:schemeClr val="bg2">
                  <a:lumMod val="75000"/>
                </a:schemeClr>
              </a:solidFill>
            </a:endParaRPr>
          </a:p>
          <a:p>
            <a:pPr marL="342900" indent="-342900" algn="just">
              <a:lnSpc>
                <a:spcPct val="90000"/>
              </a:lnSpc>
              <a:spcBef>
                <a:spcPct val="20000"/>
              </a:spcBef>
              <a:spcAft>
                <a:spcPts val="600"/>
              </a:spcAft>
              <a:buClr>
                <a:schemeClr val="tx1"/>
              </a:buClr>
              <a:buSzPct val="80000"/>
              <a:buFont typeface="Wingdings 3" panose="05040102010807070707" pitchFamily="18" charset="2"/>
              <a:buChar char=""/>
            </a:pPr>
            <a:r>
              <a:rPr lang="en-US" sz="1650" b="1" i="0" dirty="0">
                <a:solidFill>
                  <a:schemeClr val="bg1"/>
                </a:solidFill>
                <a:latin typeface="Times New Roman" panose="02020603050405020304" pitchFamily="18" charset="0"/>
                <a:cs typeface="Times New Roman" panose="02020603050405020304" pitchFamily="18" charset="0"/>
              </a:rPr>
              <a:t>Natural Language Processing (NLP): </a:t>
            </a:r>
            <a:r>
              <a:rPr lang="en-US" sz="1650" b="0" i="0" dirty="0">
                <a:solidFill>
                  <a:schemeClr val="bg1"/>
                </a:solidFill>
                <a:latin typeface="Times New Roman" panose="02020603050405020304" pitchFamily="18" charset="0"/>
                <a:cs typeface="Times New Roman" panose="02020603050405020304" pitchFamily="18" charset="0"/>
              </a:rPr>
              <a:t>NLP is used to extract and understand the content of resumes. It involves techniques such as tokenization, part-of-speech tagging, named entity recognition, and sentiment analysis. NLP enables the system to analyze the text and extract relevant information from the resumes.</a:t>
            </a:r>
          </a:p>
          <a:p>
            <a:pPr marL="342900" indent="-342900" algn="just">
              <a:lnSpc>
                <a:spcPct val="90000"/>
              </a:lnSpc>
              <a:spcBef>
                <a:spcPct val="20000"/>
              </a:spcBef>
              <a:spcAft>
                <a:spcPts val="600"/>
              </a:spcAft>
              <a:buClr>
                <a:schemeClr val="tx1"/>
              </a:buClr>
              <a:buSzPct val="80000"/>
              <a:buFont typeface="Wingdings 3" panose="05040102010807070707" pitchFamily="18" charset="2"/>
              <a:buChar char=""/>
            </a:pPr>
            <a:r>
              <a:rPr lang="en-US" sz="1650" b="1" i="0" dirty="0">
                <a:solidFill>
                  <a:schemeClr val="bg1"/>
                </a:solidFill>
                <a:latin typeface="Times New Roman" panose="02020603050405020304" pitchFamily="18" charset="0"/>
                <a:cs typeface="Times New Roman" panose="02020603050405020304" pitchFamily="18" charset="0"/>
              </a:rPr>
              <a:t>PDFMine</a:t>
            </a:r>
            <a:r>
              <a:rPr lang="en-US" sz="1650" b="0" i="0" dirty="0">
                <a:solidFill>
                  <a:schemeClr val="bg1"/>
                </a:solidFill>
                <a:latin typeface="Times New Roman" panose="02020603050405020304" pitchFamily="18" charset="0"/>
                <a:cs typeface="Times New Roman" panose="02020603050405020304" pitchFamily="18" charset="0"/>
              </a:rPr>
              <a:t>r: is widely used in various applications, including resume analysis, document processing, data extraction, and information retrieval.</a:t>
            </a:r>
          </a:p>
          <a:p>
            <a:pPr marL="342900" indent="-342900" algn="just">
              <a:lnSpc>
                <a:spcPct val="90000"/>
              </a:lnSpc>
              <a:spcBef>
                <a:spcPct val="20000"/>
              </a:spcBef>
              <a:spcAft>
                <a:spcPts val="600"/>
              </a:spcAft>
              <a:buClr>
                <a:schemeClr val="tx1"/>
              </a:buClr>
              <a:buSzPct val="80000"/>
              <a:buFont typeface="Wingdings 3" panose="05040102010807070707" pitchFamily="18" charset="2"/>
              <a:buChar char=""/>
            </a:pPr>
            <a:r>
              <a:rPr lang="en-US" sz="1650" b="1" i="0" dirty="0">
                <a:solidFill>
                  <a:schemeClr val="bg1"/>
                </a:solidFill>
                <a:latin typeface="Times New Roman" panose="02020603050405020304" pitchFamily="18" charset="0"/>
                <a:cs typeface="Times New Roman" panose="02020603050405020304" pitchFamily="18" charset="0"/>
              </a:rPr>
              <a:t>PyresParser: </a:t>
            </a:r>
            <a:r>
              <a:rPr lang="en-US" sz="1650" i="0" dirty="0">
                <a:solidFill>
                  <a:schemeClr val="bg1"/>
                </a:solidFill>
                <a:latin typeface="Times New Roman" panose="02020603050405020304" pitchFamily="18" charset="0"/>
                <a:cs typeface="Times New Roman" panose="02020603050405020304" pitchFamily="18" charset="0"/>
              </a:rPr>
              <a:t>It</a:t>
            </a:r>
            <a:r>
              <a:rPr lang="en-US" sz="1650" b="0" i="0" dirty="0">
                <a:solidFill>
                  <a:schemeClr val="bg1"/>
                </a:solidFill>
                <a:latin typeface="Times New Roman" panose="02020603050405020304" pitchFamily="18" charset="0"/>
                <a:cs typeface="Times New Roman" panose="02020603050405020304" pitchFamily="18" charset="0"/>
              </a:rPr>
              <a:t> is a Python library used for extracting information from resumes or CVs (Curriculum Vitae). It is specifically designed for parsing resumes and extracting structured data such as contact information, education history, work experience, skills, and more.</a:t>
            </a:r>
          </a:p>
          <a:p>
            <a:pPr marL="342900" indent="-342900" algn="just">
              <a:lnSpc>
                <a:spcPct val="90000"/>
              </a:lnSpc>
              <a:spcBef>
                <a:spcPct val="20000"/>
              </a:spcBef>
              <a:spcAft>
                <a:spcPts val="600"/>
              </a:spcAft>
              <a:buClr>
                <a:schemeClr val="tx1"/>
              </a:buClr>
              <a:buSzPct val="80000"/>
              <a:buFont typeface="Wingdings 3" panose="05040102010807070707" pitchFamily="18" charset="2"/>
              <a:buChar char=""/>
            </a:pPr>
            <a:r>
              <a:rPr lang="en-US" sz="1650" b="1" dirty="0">
                <a:solidFill>
                  <a:schemeClr val="bg1"/>
                </a:solidFill>
                <a:latin typeface="Times New Roman" panose="02020603050405020304" pitchFamily="18" charset="0"/>
                <a:cs typeface="Times New Roman" panose="02020603050405020304" pitchFamily="18" charset="0"/>
              </a:rPr>
              <a:t>MySQL: </a:t>
            </a:r>
            <a:r>
              <a:rPr lang="en-US" sz="1650" dirty="0">
                <a:solidFill>
                  <a:schemeClr val="bg1"/>
                </a:solidFill>
                <a:latin typeface="Times New Roman" panose="02020603050405020304" pitchFamily="18" charset="0"/>
                <a:cs typeface="Times New Roman" panose="02020603050405020304" pitchFamily="18" charset="0"/>
              </a:rPr>
              <a:t>It is an open-source relational database management system (RDBMS) that is widely used for storing, managing, and retrieving structured data.</a:t>
            </a:r>
          </a:p>
          <a:p>
            <a:pPr marL="342900" indent="-342900" algn="just">
              <a:lnSpc>
                <a:spcPct val="90000"/>
              </a:lnSpc>
              <a:spcBef>
                <a:spcPct val="20000"/>
              </a:spcBef>
              <a:spcAft>
                <a:spcPts val="600"/>
              </a:spcAft>
              <a:buClr>
                <a:schemeClr val="tx1"/>
              </a:buClr>
              <a:buSzPct val="80000"/>
              <a:buFont typeface="Wingdings 3" panose="05040102010807070707" pitchFamily="18" charset="2"/>
              <a:buChar char=""/>
            </a:pPr>
            <a:r>
              <a:rPr lang="en-US" sz="1650" b="1" dirty="0">
                <a:solidFill>
                  <a:schemeClr val="bg1"/>
                </a:solidFill>
                <a:latin typeface="Times New Roman" panose="02020603050405020304" pitchFamily="18" charset="0"/>
                <a:cs typeface="Times New Roman" panose="02020603050405020304" pitchFamily="18" charset="0"/>
              </a:rPr>
              <a:t>User Interface (UI) and Visualization Tools: </a:t>
            </a:r>
            <a:r>
              <a:rPr lang="en-US" sz="1650" dirty="0">
                <a:solidFill>
                  <a:schemeClr val="bg1"/>
                </a:solidFill>
                <a:latin typeface="Times New Roman" panose="02020603050405020304" pitchFamily="18" charset="0"/>
                <a:cs typeface="Times New Roman" panose="02020603050405020304" pitchFamily="18" charset="0"/>
              </a:rPr>
              <a:t>UI and visualization tools are used to present the analyzed resume data in a user-friendly and intuitive manner. These tools help recruiters and hiring managers to navigate and interpret the results effectively.</a:t>
            </a:r>
          </a:p>
          <a:p>
            <a:pPr marL="342900" indent="-342900" algn="just">
              <a:lnSpc>
                <a:spcPct val="90000"/>
              </a:lnSpc>
              <a:spcBef>
                <a:spcPct val="20000"/>
              </a:spcBef>
              <a:spcAft>
                <a:spcPts val="600"/>
              </a:spcAft>
              <a:buClr>
                <a:schemeClr val="tx1"/>
              </a:buClr>
              <a:buSzPct val="80000"/>
              <a:buFont typeface="Wingdings 3" panose="05040102010807070707" pitchFamily="18" charset="2"/>
              <a:buChar char=""/>
            </a:pPr>
            <a:r>
              <a:rPr lang="en-US" sz="1650" b="1" dirty="0">
                <a:solidFill>
                  <a:schemeClr val="bg1"/>
                </a:solidFill>
                <a:latin typeface="Times New Roman" panose="02020603050405020304" pitchFamily="18" charset="0"/>
                <a:cs typeface="Times New Roman" panose="02020603050405020304" pitchFamily="18" charset="0"/>
              </a:rPr>
              <a:t>Streamlit: </a:t>
            </a:r>
            <a:r>
              <a:rPr lang="en-US" sz="1650" dirty="0">
                <a:solidFill>
                  <a:schemeClr val="bg1"/>
                </a:solidFill>
                <a:latin typeface="Times New Roman" panose="02020603050405020304" pitchFamily="18" charset="0"/>
                <a:cs typeface="Times New Roman" panose="02020603050405020304" pitchFamily="18" charset="0"/>
              </a:rPr>
              <a:t>It is an open-source Python library that allows you to quickly create interactive web applications for data science and machine learning projects.</a:t>
            </a:r>
          </a:p>
          <a:p>
            <a:pPr marL="342900" indent="-342900">
              <a:lnSpc>
                <a:spcPct val="90000"/>
              </a:lnSpc>
              <a:spcBef>
                <a:spcPct val="20000"/>
              </a:spcBef>
              <a:spcAft>
                <a:spcPts val="600"/>
              </a:spcAft>
              <a:buClr>
                <a:schemeClr val="tx1"/>
              </a:buClr>
              <a:buSzPct val="80000"/>
              <a:buFont typeface="Wingdings 3" panose="05040102010807070707" pitchFamily="18" charset="2"/>
              <a:buChar char=""/>
            </a:pPr>
            <a:endParaRPr lang="en-US" sz="1100" dirty="0">
              <a:solidFill>
                <a:schemeClr val="bg2">
                  <a:lumMod val="75000"/>
                </a:schemeClr>
              </a:solidFill>
            </a:endParaRPr>
          </a:p>
        </p:txBody>
      </p:sp>
      <p:grpSp>
        <p:nvGrpSpPr>
          <p:cNvPr id="46" name="Group 45">
            <a:extLst>
              <a:ext uri="{FF2B5EF4-FFF2-40B4-BE49-F238E27FC236}">
                <a16:creationId xmlns:a16="http://schemas.microsoft.com/office/drawing/2014/main" id="{54DBF661-03ED-45DA-9A14-37800CC93FD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47" name="Straight Connector 46">
              <a:extLst>
                <a:ext uri="{FF2B5EF4-FFF2-40B4-BE49-F238E27FC236}">
                  <a16:creationId xmlns:a16="http://schemas.microsoft.com/office/drawing/2014/main" id="{1042268B-23B0-4FA5-9298-C23B6C0A163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8" name="Straight Connector 47">
              <a:extLst>
                <a:ext uri="{FF2B5EF4-FFF2-40B4-BE49-F238E27FC236}">
                  <a16:creationId xmlns:a16="http://schemas.microsoft.com/office/drawing/2014/main" id="{173D8B40-3614-4515-9446-8DA93EC4CA8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9" name="Straight Connector 48">
              <a:extLst>
                <a:ext uri="{FF2B5EF4-FFF2-40B4-BE49-F238E27FC236}">
                  <a16:creationId xmlns:a16="http://schemas.microsoft.com/office/drawing/2014/main" id="{EAAC687B-8AD1-42A6-AC51-75E943AC320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0" name="Straight Connector 49">
              <a:extLst>
                <a:ext uri="{FF2B5EF4-FFF2-40B4-BE49-F238E27FC236}">
                  <a16:creationId xmlns:a16="http://schemas.microsoft.com/office/drawing/2014/main" id="{A1F4C38C-1C33-484B-8BFB-44DAF7AEF22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1" name="Straight Connector 50">
              <a:extLst>
                <a:ext uri="{FF2B5EF4-FFF2-40B4-BE49-F238E27FC236}">
                  <a16:creationId xmlns:a16="http://schemas.microsoft.com/office/drawing/2014/main" id="{42F3062B-51E5-4FFE-B162-DE95D06E2A8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1115582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F866F8D-9531-15EC-8DBD-9EA927D55DE8}"/>
              </a:ext>
            </a:extLst>
          </p:cNvPr>
          <p:cNvSpPr/>
          <p:nvPr/>
        </p:nvSpPr>
        <p:spPr>
          <a:xfrm>
            <a:off x="1061088" y="1013046"/>
            <a:ext cx="10010323" cy="5355312"/>
          </a:xfrm>
          <a:prstGeom prst="rect">
            <a:avLst/>
          </a:prstGeom>
          <a:noFill/>
        </p:spPr>
        <p:txBody>
          <a:bodyPr wrap="square" lIns="91440" tIns="45720" rIns="91440" bIns="45720">
            <a:spAutoFit/>
          </a:bodyPr>
          <a:lstStyle/>
          <a:p>
            <a:pPr marL="342900" indent="-342900" algn="just">
              <a:buFont typeface="Wingdings" panose="05000000000000000000" pitchFamily="2" charset="2"/>
              <a:buChar char="Ø"/>
            </a:pPr>
            <a:r>
              <a:rPr lang="en-US" b="1" dirty="0">
                <a:solidFill>
                  <a:schemeClr val="bg1">
                    <a:lumMod val="95000"/>
                    <a:lumOff val="5000"/>
                  </a:schemeClr>
                </a:solidFill>
                <a:latin typeface="Times New Roman" panose="02020603050405020304" pitchFamily="18" charset="0"/>
                <a:cs typeface="Times New Roman" panose="02020603050405020304" pitchFamily="18" charset="0"/>
              </a:rPr>
              <a:t>Data Collection</a:t>
            </a:r>
            <a:r>
              <a:rPr lang="en-US" dirty="0">
                <a:solidFill>
                  <a:schemeClr val="bg1">
                    <a:lumMod val="95000"/>
                    <a:lumOff val="5000"/>
                  </a:schemeClr>
                </a:solidFill>
                <a:latin typeface="Times New Roman" panose="02020603050405020304" pitchFamily="18" charset="0"/>
                <a:cs typeface="Times New Roman" panose="02020603050405020304" pitchFamily="18" charset="0"/>
              </a:rPr>
              <a:t>: Collect a diverse and comprehensive dataset of resumes in formats such as PDF. Ensure that the dataset represents different industries, job levels, and skill sets.</a:t>
            </a:r>
          </a:p>
          <a:p>
            <a:pPr marL="342900" indent="-342900" algn="just">
              <a:buFont typeface="Wingdings" panose="05000000000000000000" pitchFamily="2" charset="2"/>
              <a:buChar char="Ø"/>
            </a:pPr>
            <a:r>
              <a:rPr lang="en-US" b="1" dirty="0">
                <a:solidFill>
                  <a:schemeClr val="bg1">
                    <a:lumMod val="95000"/>
                    <a:lumOff val="5000"/>
                  </a:schemeClr>
                </a:solidFill>
                <a:latin typeface="Times New Roman" panose="02020603050405020304" pitchFamily="18" charset="0"/>
                <a:cs typeface="Times New Roman" panose="02020603050405020304" pitchFamily="18" charset="0"/>
              </a:rPr>
              <a:t>Data Preprocessing</a:t>
            </a:r>
            <a:r>
              <a:rPr lang="en-US" dirty="0">
                <a:solidFill>
                  <a:schemeClr val="bg1">
                    <a:lumMod val="95000"/>
                    <a:lumOff val="5000"/>
                  </a:schemeClr>
                </a:solidFill>
                <a:latin typeface="Times New Roman" panose="02020603050405020304" pitchFamily="18" charset="0"/>
                <a:cs typeface="Times New Roman" panose="02020603050405020304" pitchFamily="18" charset="0"/>
              </a:rPr>
              <a:t>: Clean the resume data by removing irrelevant information, formatting inconsistencies, and any personal identifying details. Convert different file formats into a consistent format for analysis.</a:t>
            </a:r>
          </a:p>
          <a:p>
            <a:pPr marL="342900" indent="-342900" algn="just">
              <a:buFont typeface="Wingdings" panose="05000000000000000000" pitchFamily="2" charset="2"/>
              <a:buChar char="Ø"/>
            </a:pPr>
            <a:r>
              <a:rPr lang="en-US" b="1" dirty="0">
                <a:solidFill>
                  <a:schemeClr val="bg1">
                    <a:lumMod val="95000"/>
                    <a:lumOff val="5000"/>
                  </a:schemeClr>
                </a:solidFill>
                <a:latin typeface="Times New Roman" panose="02020603050405020304" pitchFamily="18" charset="0"/>
                <a:cs typeface="Times New Roman" panose="02020603050405020304" pitchFamily="18" charset="0"/>
              </a:rPr>
              <a:t>Feature Extraction: </a:t>
            </a:r>
            <a:r>
              <a:rPr lang="en-US" dirty="0">
                <a:solidFill>
                  <a:schemeClr val="bg1">
                    <a:lumMod val="95000"/>
                    <a:lumOff val="5000"/>
                  </a:schemeClr>
                </a:solidFill>
                <a:latin typeface="Times New Roman" panose="02020603050405020304" pitchFamily="18" charset="0"/>
                <a:cs typeface="Times New Roman" panose="02020603050405020304" pitchFamily="18" charset="0"/>
              </a:rPr>
              <a:t>Extract relevant features from the resumes, such as contact information, education history, work experience, skills, certifications, and achievements. Use natural language processing (NLP) techniques to parse and extract these features accurately.</a:t>
            </a:r>
          </a:p>
          <a:p>
            <a:pPr marL="342900" indent="-342900" algn="just">
              <a:buFont typeface="Wingdings" panose="05000000000000000000" pitchFamily="2" charset="2"/>
              <a:buChar char="Ø"/>
            </a:pPr>
            <a:r>
              <a:rPr lang="en-US" b="1" dirty="0">
                <a:solidFill>
                  <a:schemeClr val="bg1">
                    <a:lumMod val="95000"/>
                    <a:lumOff val="5000"/>
                  </a:schemeClr>
                </a:solidFill>
                <a:latin typeface="Times New Roman" panose="02020603050405020304" pitchFamily="18" charset="0"/>
                <a:cs typeface="Times New Roman" panose="02020603050405020304" pitchFamily="18" charset="0"/>
              </a:rPr>
              <a:t>Resume Parsing: </a:t>
            </a:r>
            <a:r>
              <a:rPr lang="en-US" dirty="0">
                <a:solidFill>
                  <a:schemeClr val="bg1">
                    <a:lumMod val="95000"/>
                    <a:lumOff val="5000"/>
                  </a:schemeClr>
                </a:solidFill>
                <a:latin typeface="Times New Roman" panose="02020603050405020304" pitchFamily="18" charset="0"/>
                <a:cs typeface="Times New Roman" panose="02020603050405020304" pitchFamily="18" charset="0"/>
              </a:rPr>
              <a:t>Develop a resume parser that can extract structured information from unstructured resume data. This parser should be capable of accurately identifying and categorizing different sections of a resume, such as personal details, work experience, education, and skills.</a:t>
            </a:r>
          </a:p>
          <a:p>
            <a:pPr marL="342900" indent="-342900" algn="just">
              <a:buFont typeface="Wingdings" panose="05000000000000000000" pitchFamily="2" charset="2"/>
              <a:buChar char="Ø"/>
            </a:pPr>
            <a:r>
              <a:rPr lang="en-US" b="1" dirty="0">
                <a:solidFill>
                  <a:schemeClr val="bg1">
                    <a:lumMod val="95000"/>
                    <a:lumOff val="5000"/>
                  </a:schemeClr>
                </a:solidFill>
                <a:latin typeface="Times New Roman" panose="02020603050405020304" pitchFamily="18" charset="0"/>
                <a:cs typeface="Times New Roman" panose="02020603050405020304" pitchFamily="18" charset="0"/>
              </a:rPr>
              <a:t>Keyword Analysis: </a:t>
            </a:r>
            <a:r>
              <a:rPr lang="en-US" dirty="0">
                <a:solidFill>
                  <a:schemeClr val="bg1">
                    <a:lumMod val="95000"/>
                    <a:lumOff val="5000"/>
                  </a:schemeClr>
                </a:solidFill>
                <a:latin typeface="Times New Roman" panose="02020603050405020304" pitchFamily="18" charset="0"/>
                <a:cs typeface="Times New Roman" panose="02020603050405020304" pitchFamily="18" charset="0"/>
              </a:rPr>
              <a:t>Perform keyword analysis to identify important keywords and phrases relevant to different job roles or industries. This analysis can help in assessing the match between a candidate's skills and the requirements of a specific job.</a:t>
            </a:r>
          </a:p>
          <a:p>
            <a:pPr marL="342900" indent="-342900" algn="just">
              <a:buFont typeface="Wingdings" panose="05000000000000000000" pitchFamily="2" charset="2"/>
              <a:buChar char="Ø"/>
            </a:pPr>
            <a:r>
              <a:rPr lang="en-US" b="1" dirty="0">
                <a:solidFill>
                  <a:schemeClr val="bg1">
                    <a:lumMod val="95000"/>
                    <a:lumOff val="5000"/>
                  </a:schemeClr>
                </a:solidFill>
                <a:latin typeface="Times New Roman" panose="02020603050405020304" pitchFamily="18" charset="0"/>
                <a:cs typeface="Times New Roman" panose="02020603050405020304" pitchFamily="18" charset="0"/>
              </a:rPr>
              <a:t>Skills and Experience Matching</a:t>
            </a:r>
            <a:r>
              <a:rPr lang="en-US" dirty="0">
                <a:solidFill>
                  <a:schemeClr val="bg1">
                    <a:lumMod val="95000"/>
                    <a:lumOff val="5000"/>
                  </a:schemeClr>
                </a:solidFill>
                <a:latin typeface="Times New Roman" panose="02020603050405020304" pitchFamily="18" charset="0"/>
                <a:cs typeface="Times New Roman" panose="02020603050405020304" pitchFamily="18" charset="0"/>
              </a:rPr>
              <a:t>: Develop algorithms or machine learning models to match the skills and experience mentioned in a resume with the job requirements mentioned in a job description. This matching process can help identify the most suitable candidates for a specific job.</a:t>
            </a:r>
          </a:p>
          <a:p>
            <a:pPr marL="342900" indent="-342900" algn="just">
              <a:buFont typeface="Wingdings" panose="05000000000000000000" pitchFamily="2" charset="2"/>
              <a:buChar char="Ø"/>
            </a:pPr>
            <a:r>
              <a:rPr lang="en-US" b="1" dirty="0">
                <a:solidFill>
                  <a:schemeClr val="bg1">
                    <a:lumMod val="95000"/>
                    <a:lumOff val="5000"/>
                  </a:schemeClr>
                </a:solidFill>
                <a:latin typeface="Times New Roman" panose="02020603050405020304" pitchFamily="18" charset="0"/>
                <a:cs typeface="Times New Roman" panose="02020603050405020304" pitchFamily="18" charset="0"/>
              </a:rPr>
              <a:t>Iterative Improvement: </a:t>
            </a:r>
            <a:r>
              <a:rPr lang="en-US" dirty="0">
                <a:solidFill>
                  <a:schemeClr val="bg1">
                    <a:lumMod val="95000"/>
                    <a:lumOff val="5000"/>
                  </a:schemeClr>
                </a:solidFill>
                <a:latin typeface="Times New Roman" panose="02020603050405020304" pitchFamily="18" charset="0"/>
                <a:cs typeface="Times New Roman" panose="02020603050405020304" pitchFamily="18" charset="0"/>
              </a:rPr>
              <a:t>Continuously refine and improve your smart resume analysis system based on user feedback, system performance evaluations, and emerging trends in the job market.</a:t>
            </a:r>
          </a:p>
        </p:txBody>
      </p:sp>
      <p:sp>
        <p:nvSpPr>
          <p:cNvPr id="2" name="Rectangle 1">
            <a:extLst>
              <a:ext uri="{FF2B5EF4-FFF2-40B4-BE49-F238E27FC236}">
                <a16:creationId xmlns:a16="http://schemas.microsoft.com/office/drawing/2014/main" id="{CAEDFF8B-F417-5CAF-E9E4-718E0309A3E6}"/>
              </a:ext>
            </a:extLst>
          </p:cNvPr>
          <p:cNvSpPr/>
          <p:nvPr/>
        </p:nvSpPr>
        <p:spPr>
          <a:xfrm>
            <a:off x="4109981" y="0"/>
            <a:ext cx="3972049" cy="9233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a:spAutoFit/>
          </a:bodyPr>
          <a:lstStyle/>
          <a:p>
            <a:pPr algn="ctr"/>
            <a:r>
              <a:rPr lang="en-US" sz="5400">
                <a:solidFill>
                  <a:srgbClr val="D1D5DB"/>
                </a:solidFill>
                <a:latin typeface="Söhne"/>
              </a:rPr>
              <a:t>Methodology</a:t>
            </a:r>
            <a:endParaRPr lang="en-US" sz="5400" b="1" dirty="0">
              <a:ln w="6600">
                <a:solidFill>
                  <a:schemeClr val="accent2"/>
                </a:solidFill>
                <a:prstDash val="solid"/>
              </a:ln>
              <a:solidFill>
                <a:srgbClr val="FFFFFF"/>
              </a:solidFill>
              <a:effectLst>
                <a:outerShdw dist="38100" dir="2700000" algn="tl" rotWithShape="0">
                  <a:schemeClr val="accent2"/>
                </a:outerShdw>
              </a:effectLst>
            </a:endParaRPr>
          </a:p>
        </p:txBody>
      </p:sp>
    </p:spTree>
    <p:extLst>
      <p:ext uri="{BB962C8B-B14F-4D97-AF65-F5344CB8AC3E}">
        <p14:creationId xmlns:p14="http://schemas.microsoft.com/office/powerpoint/2010/main" val="2695999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AEDFF8B-F417-5CAF-E9E4-718E0309A3E6}"/>
              </a:ext>
            </a:extLst>
          </p:cNvPr>
          <p:cNvSpPr/>
          <p:nvPr/>
        </p:nvSpPr>
        <p:spPr>
          <a:xfrm>
            <a:off x="4532114" y="0"/>
            <a:ext cx="3127779" cy="9233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a:spAutoFit/>
          </a:bodyPr>
          <a:lstStyle/>
          <a:p>
            <a:pPr algn="ctr"/>
            <a:r>
              <a:rPr lang="en-US" sz="5400" dirty="0">
                <a:solidFill>
                  <a:srgbClr val="D1D5DB"/>
                </a:solidFill>
                <a:latin typeface="Söhne"/>
              </a:rPr>
              <a:t>Discussion</a:t>
            </a:r>
            <a:endParaRPr lang="en-US" sz="5400" b="1" dirty="0">
              <a:ln w="6600">
                <a:solidFill>
                  <a:schemeClr val="accent2"/>
                </a:solidFill>
                <a:prstDash val="solid"/>
              </a:ln>
              <a:solidFill>
                <a:srgbClr val="FFFFFF"/>
              </a:solidFill>
              <a:effectLst>
                <a:outerShdw dist="38100" dir="2700000" algn="tl" rotWithShape="0">
                  <a:schemeClr val="accent2"/>
                </a:outerShdw>
              </a:effectLst>
            </a:endParaRPr>
          </a:p>
        </p:txBody>
      </p:sp>
      <p:sp>
        <p:nvSpPr>
          <p:cNvPr id="7" name="Rectangle 6">
            <a:extLst>
              <a:ext uri="{FF2B5EF4-FFF2-40B4-BE49-F238E27FC236}">
                <a16:creationId xmlns:a16="http://schemas.microsoft.com/office/drawing/2014/main" id="{AC90B6AD-6FE3-4E8E-3F85-F26414FB4A8B}"/>
              </a:ext>
            </a:extLst>
          </p:cNvPr>
          <p:cNvSpPr/>
          <p:nvPr/>
        </p:nvSpPr>
        <p:spPr>
          <a:xfrm>
            <a:off x="1061088" y="1013046"/>
            <a:ext cx="10010323" cy="5109091"/>
          </a:xfrm>
          <a:prstGeom prst="rect">
            <a:avLst/>
          </a:prstGeom>
          <a:noFill/>
        </p:spPr>
        <p:txBody>
          <a:bodyPr wrap="square" lIns="91440" tIns="45720" rIns="91440" bIns="45720">
            <a:spAutoFit/>
          </a:bodyPr>
          <a:lstStyle/>
          <a:p>
            <a:pPr marL="342900" indent="-342900" algn="just">
              <a:buFont typeface="Wingdings" panose="05000000000000000000" pitchFamily="2" charset="2"/>
              <a:buChar char="Ø"/>
            </a:pPr>
            <a:r>
              <a:rPr lang="en-US" b="1" dirty="0">
                <a:solidFill>
                  <a:schemeClr val="bg1">
                    <a:lumMod val="95000"/>
                    <a:lumOff val="5000"/>
                  </a:schemeClr>
                </a:solidFill>
                <a:latin typeface="Times New Roman" panose="02020603050405020304" pitchFamily="18" charset="0"/>
                <a:cs typeface="Times New Roman" panose="02020603050405020304" pitchFamily="18" charset="0"/>
              </a:rPr>
              <a:t>Resume Parsing</a:t>
            </a:r>
            <a:r>
              <a:rPr lang="en-US" dirty="0">
                <a:solidFill>
                  <a:schemeClr val="bg1">
                    <a:lumMod val="95000"/>
                    <a:lumOff val="5000"/>
                  </a:schemeClr>
                </a:solidFill>
                <a:latin typeface="Times New Roman" panose="02020603050405020304" pitchFamily="18" charset="0"/>
                <a:cs typeface="Times New Roman" panose="02020603050405020304" pitchFamily="18" charset="0"/>
              </a:rPr>
              <a:t>: Resume parsing is a crucial component of smart resume analysis. Discuss how the system will extract and structure the relevant information from resumes. Talk about the techniques, algorithms, or natural language processing (NLP) methods that can be used to parse resumes effectively.</a:t>
            </a:r>
          </a:p>
          <a:p>
            <a:pPr marL="342900" indent="-342900" algn="just">
              <a:buFont typeface="Wingdings" panose="05000000000000000000" pitchFamily="2" charset="2"/>
              <a:buChar char="Ø"/>
            </a:pPr>
            <a:r>
              <a:rPr lang="en-US" b="1" dirty="0">
                <a:solidFill>
                  <a:schemeClr val="bg1">
                    <a:lumMod val="95000"/>
                    <a:lumOff val="5000"/>
                  </a:schemeClr>
                </a:solidFill>
                <a:latin typeface="Times New Roman" panose="02020603050405020304" pitchFamily="18" charset="0"/>
                <a:cs typeface="Times New Roman" panose="02020603050405020304" pitchFamily="18" charset="0"/>
              </a:rPr>
              <a:t>Data Collection and Preprocessing: </a:t>
            </a:r>
            <a:r>
              <a:rPr lang="en-US" dirty="0">
                <a:solidFill>
                  <a:schemeClr val="bg1">
                    <a:lumMod val="95000"/>
                    <a:lumOff val="5000"/>
                  </a:schemeClr>
                </a:solidFill>
                <a:latin typeface="Times New Roman" panose="02020603050405020304" pitchFamily="18" charset="0"/>
                <a:cs typeface="Times New Roman" panose="02020603050405020304" pitchFamily="18" charset="0"/>
              </a:rPr>
              <a:t>The project will handle the collection and preprocessing of resume data. Then this data will be useful for further steps to get accurate Output.</a:t>
            </a:r>
          </a:p>
          <a:p>
            <a:pPr marL="342900" indent="-342900" algn="just">
              <a:buFont typeface="Wingdings" panose="05000000000000000000" pitchFamily="2" charset="2"/>
              <a:buChar char="Ø"/>
            </a:pPr>
            <a:r>
              <a:rPr lang="en-US" b="1" dirty="0">
                <a:solidFill>
                  <a:schemeClr val="bg1">
                    <a:lumMod val="95000"/>
                    <a:lumOff val="5000"/>
                  </a:schemeClr>
                </a:solidFill>
                <a:latin typeface="Times New Roman" panose="02020603050405020304" pitchFamily="18" charset="0"/>
                <a:cs typeface="Times New Roman" panose="02020603050405020304" pitchFamily="18" charset="0"/>
              </a:rPr>
              <a:t>Feature Extraction: </a:t>
            </a:r>
            <a:r>
              <a:rPr lang="en-US" dirty="0">
                <a:solidFill>
                  <a:schemeClr val="bg1">
                    <a:lumMod val="95000"/>
                    <a:lumOff val="5000"/>
                  </a:schemeClr>
                </a:solidFill>
                <a:latin typeface="Times New Roman" panose="02020603050405020304" pitchFamily="18" charset="0"/>
                <a:cs typeface="Times New Roman" panose="02020603050405020304" pitchFamily="18" charset="0"/>
              </a:rPr>
              <a:t>Explore the different features that can be extracted from resumes to assess candidates effectively. Discuss both traditional features like work experience, education, and skills as well as newer techniques such as sentiment analysis, personality traits, or cultural fit indicators.</a:t>
            </a:r>
          </a:p>
          <a:p>
            <a:pPr marL="342900" indent="-342900" algn="just">
              <a:buFont typeface="Wingdings" panose="05000000000000000000" pitchFamily="2" charset="2"/>
              <a:buChar char="Ø"/>
            </a:pPr>
            <a:r>
              <a:rPr lang="en-US" b="1" dirty="0">
                <a:solidFill>
                  <a:schemeClr val="bg1">
                    <a:lumMod val="95000"/>
                    <a:lumOff val="5000"/>
                  </a:schemeClr>
                </a:solidFill>
                <a:latin typeface="Times New Roman" panose="02020603050405020304" pitchFamily="18" charset="0"/>
                <a:cs typeface="Times New Roman" panose="02020603050405020304" pitchFamily="18" charset="0"/>
              </a:rPr>
              <a:t>User Interface and Integration: </a:t>
            </a:r>
            <a:r>
              <a:rPr lang="en-US" dirty="0">
                <a:solidFill>
                  <a:schemeClr val="bg1">
                    <a:lumMod val="95000"/>
                    <a:lumOff val="5000"/>
                  </a:schemeClr>
                </a:solidFill>
                <a:latin typeface="Times New Roman" panose="02020603050405020304" pitchFamily="18" charset="0"/>
                <a:cs typeface="Times New Roman" panose="02020603050405020304" pitchFamily="18" charset="0"/>
              </a:rPr>
              <a:t>Explore the user interface design and how the smart resume analysis system will integrate with existing recruitment processes or software. It provides ways to meaningful and actionable insights to recruiters while ensuring usability and efficiency.</a:t>
            </a:r>
          </a:p>
          <a:p>
            <a:pPr marL="342900" indent="-342900" algn="just">
              <a:buFont typeface="Wingdings" panose="05000000000000000000" pitchFamily="2" charset="2"/>
              <a:buChar char="Ø"/>
            </a:pPr>
            <a:r>
              <a:rPr lang="en-US" b="1" dirty="0">
                <a:solidFill>
                  <a:schemeClr val="bg1">
                    <a:lumMod val="95000"/>
                    <a:lumOff val="5000"/>
                  </a:schemeClr>
                </a:solidFill>
                <a:latin typeface="Times New Roman" panose="02020603050405020304" pitchFamily="18" charset="0"/>
                <a:cs typeface="Times New Roman" panose="02020603050405020304" pitchFamily="18" charset="0"/>
              </a:rPr>
              <a:t>Machine Learning and AI Models:</a:t>
            </a:r>
            <a:r>
              <a:rPr lang="en-US" dirty="0">
                <a:solidFill>
                  <a:schemeClr val="bg1">
                    <a:lumMod val="95000"/>
                    <a:lumOff val="5000"/>
                  </a:schemeClr>
                </a:solidFill>
                <a:latin typeface="Times New Roman" panose="02020603050405020304" pitchFamily="18" charset="0"/>
                <a:cs typeface="Times New Roman" panose="02020603050405020304" pitchFamily="18" charset="0"/>
              </a:rPr>
              <a:t> The machine learning or AI models that can be employed to analyze resumes. Consider algorithms like classification models, clustering, or recommendation systems. Discuss the pros and cons of different models and their potential impact on accuracy and bias.</a:t>
            </a:r>
          </a:p>
          <a:p>
            <a:pPr marL="342900" indent="-342900" algn="just">
              <a:buFont typeface="Wingdings" panose="05000000000000000000" pitchFamily="2" charset="2"/>
              <a:buChar char="Ø"/>
            </a:pPr>
            <a:r>
              <a:rPr lang="en-US" b="1" dirty="0">
                <a:solidFill>
                  <a:schemeClr val="bg1">
                    <a:lumMod val="95000"/>
                    <a:lumOff val="5000"/>
                  </a:schemeClr>
                </a:solidFill>
                <a:latin typeface="Times New Roman" panose="02020603050405020304" pitchFamily="18" charset="0"/>
                <a:cs typeface="Times New Roman" panose="02020603050405020304" pitchFamily="18" charset="0"/>
              </a:rPr>
              <a:t>Iterative Improvement: </a:t>
            </a:r>
            <a:r>
              <a:rPr lang="en-US" dirty="0">
                <a:solidFill>
                  <a:schemeClr val="bg1">
                    <a:lumMod val="95000"/>
                    <a:lumOff val="5000"/>
                  </a:schemeClr>
                </a:solidFill>
                <a:latin typeface="Times New Roman" panose="02020603050405020304" pitchFamily="18" charset="0"/>
                <a:cs typeface="Times New Roman" panose="02020603050405020304" pitchFamily="18" charset="0"/>
              </a:rPr>
              <a:t>Continuously refine and improve your smart resume analysis system based on user feedback, system performance evaluations, and emerging trends in the job market.</a:t>
            </a:r>
          </a:p>
          <a:p>
            <a:pPr marL="342900" indent="-342900">
              <a:buFont typeface="Wingdings" panose="05000000000000000000" pitchFamily="2" charset="2"/>
              <a:buChar char="Ø"/>
            </a:pPr>
            <a:endParaRPr lang="en-US" sz="2000" dirty="0">
              <a:solidFill>
                <a:schemeClr val="bg1">
                  <a:lumMod val="95000"/>
                  <a:lumOff val="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311086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AEDFF8B-F417-5CAF-E9E4-718E0309A3E6}"/>
              </a:ext>
            </a:extLst>
          </p:cNvPr>
          <p:cNvSpPr/>
          <p:nvPr/>
        </p:nvSpPr>
        <p:spPr>
          <a:xfrm>
            <a:off x="4158035" y="0"/>
            <a:ext cx="3875934" cy="9233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a:spAutoFit/>
          </a:bodyPr>
          <a:lstStyle/>
          <a:p>
            <a:pPr algn="ctr"/>
            <a:r>
              <a:rPr lang="en-US" sz="5400" dirty="0">
                <a:solidFill>
                  <a:srgbClr val="D1D5DB"/>
                </a:solidFill>
                <a:latin typeface="Söhne"/>
              </a:rPr>
              <a:t>Future Scope</a:t>
            </a:r>
            <a:endParaRPr lang="en-US" sz="5400" b="1" dirty="0">
              <a:ln w="6600">
                <a:solidFill>
                  <a:schemeClr val="accent2"/>
                </a:solidFill>
                <a:prstDash val="solid"/>
              </a:ln>
              <a:solidFill>
                <a:srgbClr val="FFFFFF"/>
              </a:solidFill>
              <a:effectLst>
                <a:outerShdw dist="38100" dir="2700000" algn="tl" rotWithShape="0">
                  <a:schemeClr val="accent2"/>
                </a:outerShdw>
              </a:effectLst>
            </a:endParaRPr>
          </a:p>
        </p:txBody>
      </p:sp>
      <p:sp>
        <p:nvSpPr>
          <p:cNvPr id="7" name="Rectangle 6">
            <a:extLst>
              <a:ext uri="{FF2B5EF4-FFF2-40B4-BE49-F238E27FC236}">
                <a16:creationId xmlns:a16="http://schemas.microsoft.com/office/drawing/2014/main" id="{AC90B6AD-6FE3-4E8E-3F85-F26414FB4A8B}"/>
              </a:ext>
            </a:extLst>
          </p:cNvPr>
          <p:cNvSpPr/>
          <p:nvPr/>
        </p:nvSpPr>
        <p:spPr>
          <a:xfrm>
            <a:off x="553088" y="769206"/>
            <a:ext cx="10010323" cy="6555641"/>
          </a:xfrm>
          <a:prstGeom prst="rect">
            <a:avLst/>
          </a:prstGeom>
          <a:noFill/>
        </p:spPr>
        <p:txBody>
          <a:bodyPr wrap="square" lIns="91440" tIns="45720" rIns="91440" bIns="45720">
            <a:spAutoFit/>
          </a:bodyPr>
          <a:lstStyle/>
          <a:p>
            <a:endParaRPr lang="en-US" sz="2000" dirty="0">
              <a:solidFill>
                <a:schemeClr val="bg1">
                  <a:lumMod val="95000"/>
                  <a:lumOff val="5000"/>
                </a:schemeClr>
              </a:solidFill>
              <a:latin typeface="Times New Roman" panose="02020603050405020304" pitchFamily="18" charset="0"/>
              <a:cs typeface="Times New Roman" panose="02020603050405020304" pitchFamily="18" charset="0"/>
            </a:endParaRPr>
          </a:p>
          <a:p>
            <a:pPr algn="just"/>
            <a:r>
              <a:rPr lang="en-US" b="1" dirty="0">
                <a:solidFill>
                  <a:schemeClr val="bg1">
                    <a:lumMod val="95000"/>
                    <a:lumOff val="5000"/>
                  </a:schemeClr>
                </a:solidFill>
                <a:latin typeface="Times New Roman" panose="02020603050405020304" pitchFamily="18" charset="0"/>
                <a:cs typeface="Times New Roman" panose="02020603050405020304" pitchFamily="18" charset="0"/>
              </a:rPr>
              <a:t>Continuous Improvement of Algorithms</a:t>
            </a:r>
            <a:r>
              <a:rPr lang="en-US" dirty="0">
                <a:solidFill>
                  <a:schemeClr val="bg1">
                    <a:lumMod val="95000"/>
                    <a:lumOff val="5000"/>
                  </a:schemeClr>
                </a:solidFill>
                <a:latin typeface="Times New Roman" panose="02020603050405020304" pitchFamily="18" charset="0"/>
                <a:cs typeface="Times New Roman" panose="02020603050405020304" pitchFamily="18" charset="0"/>
              </a:rPr>
              <a:t>: As technology advances, there is a scope for</a:t>
            </a:r>
          </a:p>
          <a:p>
            <a:pPr algn="just"/>
            <a:r>
              <a:rPr lang="en-US" dirty="0">
                <a:solidFill>
                  <a:schemeClr val="bg1">
                    <a:lumMod val="95000"/>
                    <a:lumOff val="5000"/>
                  </a:schemeClr>
                </a:solidFill>
                <a:latin typeface="Times New Roman" panose="02020603050405020304" pitchFamily="18" charset="0"/>
                <a:cs typeface="Times New Roman" panose="02020603050405020304" pitchFamily="18" charset="0"/>
              </a:rPr>
              <a:t>continuous improvement of algorithms used in smart resume analysis. This includes leveraging</a:t>
            </a:r>
          </a:p>
          <a:p>
            <a:pPr algn="just"/>
            <a:r>
              <a:rPr lang="en-US" dirty="0">
                <a:solidFill>
                  <a:schemeClr val="bg1">
                    <a:lumMod val="95000"/>
                    <a:lumOff val="5000"/>
                  </a:schemeClr>
                </a:solidFill>
                <a:latin typeface="Times New Roman" panose="02020603050405020304" pitchFamily="18" charset="0"/>
                <a:cs typeface="Times New Roman" panose="02020603050405020304" pitchFamily="18" charset="0"/>
              </a:rPr>
              <a:t>advancements in natural language processing (NLP), machine learning, and deep learning to</a:t>
            </a:r>
          </a:p>
          <a:p>
            <a:pPr algn="just"/>
            <a:r>
              <a:rPr lang="en-US" dirty="0">
                <a:solidFill>
                  <a:schemeClr val="bg1">
                    <a:lumMod val="95000"/>
                    <a:lumOff val="5000"/>
                  </a:schemeClr>
                </a:solidFill>
                <a:latin typeface="Times New Roman" panose="02020603050405020304" pitchFamily="18" charset="0"/>
                <a:cs typeface="Times New Roman" panose="02020603050405020304" pitchFamily="18" charset="0"/>
              </a:rPr>
              <a:t>enhance the accuracy and efficiency of resume parsing, keyword extraction, sentiment analysis.</a:t>
            </a:r>
          </a:p>
          <a:p>
            <a:pPr algn="just"/>
            <a:r>
              <a:rPr lang="en-US" b="1" dirty="0">
                <a:solidFill>
                  <a:schemeClr val="bg1">
                    <a:lumMod val="95000"/>
                    <a:lumOff val="5000"/>
                  </a:schemeClr>
                </a:solidFill>
                <a:latin typeface="Times New Roman" panose="02020603050405020304" pitchFamily="18" charset="0"/>
                <a:cs typeface="Times New Roman" panose="02020603050405020304" pitchFamily="18" charset="0"/>
              </a:rPr>
              <a:t>Integration with AI Chatbots: </a:t>
            </a:r>
            <a:r>
              <a:rPr lang="en-US" dirty="0">
                <a:solidFill>
                  <a:schemeClr val="bg1">
                    <a:lumMod val="95000"/>
                    <a:lumOff val="5000"/>
                  </a:schemeClr>
                </a:solidFill>
                <a:latin typeface="Times New Roman" panose="02020603050405020304" pitchFamily="18" charset="0"/>
                <a:cs typeface="Times New Roman" panose="02020603050405020304" pitchFamily="18" charset="0"/>
              </a:rPr>
              <a:t>Integrating smart resume analysis with AI-powered chatbots can provide a more interactive and personalized experience for job applicants. Chatbots can assist candidates in resume optimization, provide feedback, answer queries, and guide them through the application process.</a:t>
            </a:r>
          </a:p>
          <a:p>
            <a:pPr algn="just"/>
            <a:r>
              <a:rPr lang="en-US" b="1" dirty="0">
                <a:solidFill>
                  <a:schemeClr val="bg1">
                    <a:lumMod val="95000"/>
                    <a:lumOff val="5000"/>
                  </a:schemeClr>
                </a:solidFill>
                <a:latin typeface="Times New Roman" panose="02020603050405020304" pitchFamily="18" charset="0"/>
                <a:cs typeface="Times New Roman" panose="02020603050405020304" pitchFamily="18" charset="0"/>
              </a:rPr>
              <a:t>Multilingual Support: </a:t>
            </a:r>
            <a:r>
              <a:rPr lang="en-US" dirty="0">
                <a:solidFill>
                  <a:schemeClr val="bg1">
                    <a:lumMod val="95000"/>
                    <a:lumOff val="5000"/>
                  </a:schemeClr>
                </a:solidFill>
                <a:latin typeface="Times New Roman" panose="02020603050405020304" pitchFamily="18" charset="0"/>
                <a:cs typeface="Times New Roman" panose="02020603050405020304" pitchFamily="18" charset="0"/>
              </a:rPr>
              <a:t>Expanding the capabilities of smart resume analysis to support multiple</a:t>
            </a:r>
          </a:p>
          <a:p>
            <a:pPr algn="just"/>
            <a:r>
              <a:rPr lang="en-US" dirty="0">
                <a:solidFill>
                  <a:schemeClr val="bg1">
                    <a:lumMod val="95000"/>
                    <a:lumOff val="5000"/>
                  </a:schemeClr>
                </a:solidFill>
                <a:latin typeface="Times New Roman" panose="02020603050405020304" pitchFamily="18" charset="0"/>
                <a:cs typeface="Times New Roman" panose="02020603050405020304" pitchFamily="18" charset="0"/>
              </a:rPr>
              <a:t>languages can help organizations with global operations or those seeking international</a:t>
            </a:r>
          </a:p>
          <a:p>
            <a:pPr algn="just"/>
            <a:r>
              <a:rPr lang="en-US" dirty="0">
                <a:solidFill>
                  <a:schemeClr val="bg1">
                    <a:lumMod val="95000"/>
                    <a:lumOff val="5000"/>
                  </a:schemeClr>
                </a:solidFill>
                <a:latin typeface="Times New Roman" panose="02020603050405020304" pitchFamily="18" charset="0"/>
                <a:cs typeface="Times New Roman" panose="02020603050405020304" pitchFamily="18" charset="0"/>
              </a:rPr>
              <a:t>candidates. This involves enhancing language processing models, translation services, and cross-lingual information retrieval techniques.</a:t>
            </a:r>
          </a:p>
          <a:p>
            <a:pPr algn="just"/>
            <a:r>
              <a:rPr lang="en-US" b="1" dirty="0">
                <a:solidFill>
                  <a:schemeClr val="bg1">
                    <a:lumMod val="95000"/>
                    <a:lumOff val="5000"/>
                  </a:schemeClr>
                </a:solidFill>
                <a:latin typeface="Times New Roman" panose="02020603050405020304" pitchFamily="18" charset="0"/>
                <a:cs typeface="Times New Roman" panose="02020603050405020304" pitchFamily="18" charset="0"/>
              </a:rPr>
              <a:t>Skills Gap Analysis: </a:t>
            </a:r>
            <a:r>
              <a:rPr lang="en-US" dirty="0">
                <a:solidFill>
                  <a:schemeClr val="bg1">
                    <a:lumMod val="95000"/>
                    <a:lumOff val="5000"/>
                  </a:schemeClr>
                </a:solidFill>
                <a:latin typeface="Times New Roman" panose="02020603050405020304" pitchFamily="18" charset="0"/>
                <a:cs typeface="Times New Roman" panose="02020603050405020304" pitchFamily="18" charset="0"/>
              </a:rPr>
              <a:t>Enhancing the project to include skills gap analysis can help organizations</a:t>
            </a:r>
          </a:p>
          <a:p>
            <a:pPr algn="just"/>
            <a:r>
              <a:rPr lang="en-US" dirty="0">
                <a:solidFill>
                  <a:schemeClr val="bg1">
                    <a:lumMod val="95000"/>
                    <a:lumOff val="5000"/>
                  </a:schemeClr>
                </a:solidFill>
                <a:latin typeface="Times New Roman" panose="02020603050405020304" pitchFamily="18" charset="0"/>
                <a:cs typeface="Times New Roman" panose="02020603050405020304" pitchFamily="18" charset="0"/>
              </a:rPr>
              <a:t>identify gaps between desired skills and the skills possessed by candidates. This analysis can aid</a:t>
            </a:r>
          </a:p>
          <a:p>
            <a:pPr algn="just"/>
            <a:r>
              <a:rPr lang="en-US" dirty="0">
                <a:solidFill>
                  <a:schemeClr val="bg1">
                    <a:lumMod val="95000"/>
                    <a:lumOff val="5000"/>
                  </a:schemeClr>
                </a:solidFill>
                <a:latin typeface="Times New Roman" panose="02020603050405020304" pitchFamily="18" charset="0"/>
                <a:cs typeface="Times New Roman" panose="02020603050405020304" pitchFamily="18" charset="0"/>
              </a:rPr>
              <a:t>in targeted training and development programs, improving workforce planning and talent</a:t>
            </a:r>
          </a:p>
          <a:p>
            <a:pPr algn="just"/>
            <a:r>
              <a:rPr lang="en-US" dirty="0">
                <a:solidFill>
                  <a:schemeClr val="bg1">
                    <a:lumMod val="95000"/>
                    <a:lumOff val="5000"/>
                  </a:schemeClr>
                </a:solidFill>
                <a:latin typeface="Times New Roman" panose="02020603050405020304" pitchFamily="18" charset="0"/>
                <a:cs typeface="Times New Roman" panose="02020603050405020304" pitchFamily="18" charset="0"/>
              </a:rPr>
              <a:t>acquisition strategies.</a:t>
            </a:r>
          </a:p>
          <a:p>
            <a:pPr algn="just"/>
            <a:r>
              <a:rPr lang="en-US" b="1" dirty="0">
                <a:solidFill>
                  <a:schemeClr val="bg1">
                    <a:lumMod val="95000"/>
                    <a:lumOff val="5000"/>
                  </a:schemeClr>
                </a:solidFill>
                <a:latin typeface="Times New Roman" panose="02020603050405020304" pitchFamily="18" charset="0"/>
                <a:cs typeface="Times New Roman" panose="02020603050405020304" pitchFamily="18" charset="0"/>
              </a:rPr>
              <a:t>Integration with social media and Professional Networks: </a:t>
            </a:r>
            <a:r>
              <a:rPr lang="en-US" dirty="0">
                <a:solidFill>
                  <a:schemeClr val="bg1">
                    <a:lumMod val="95000"/>
                    <a:lumOff val="5000"/>
                  </a:schemeClr>
                </a:solidFill>
                <a:latin typeface="Times New Roman" panose="02020603050405020304" pitchFamily="18" charset="0"/>
                <a:cs typeface="Times New Roman" panose="02020603050405020304" pitchFamily="18" charset="0"/>
              </a:rPr>
              <a:t>Integrating smart resume analysis</a:t>
            </a:r>
          </a:p>
          <a:p>
            <a:pPr algn="just"/>
            <a:r>
              <a:rPr lang="en-US" dirty="0">
                <a:solidFill>
                  <a:schemeClr val="bg1">
                    <a:lumMod val="95000"/>
                    <a:lumOff val="5000"/>
                  </a:schemeClr>
                </a:solidFill>
                <a:latin typeface="Times New Roman" panose="02020603050405020304" pitchFamily="18" charset="0"/>
                <a:cs typeface="Times New Roman" panose="02020603050405020304" pitchFamily="18" charset="0"/>
              </a:rPr>
              <a:t>with social media platforms and professional networks can provide a holistic view of candidates&amp;#39;</a:t>
            </a:r>
          </a:p>
          <a:p>
            <a:pPr algn="just"/>
            <a:r>
              <a:rPr lang="en-US" dirty="0">
                <a:solidFill>
                  <a:schemeClr val="bg1">
                    <a:lumMod val="95000"/>
                    <a:lumOff val="5000"/>
                  </a:schemeClr>
                </a:solidFill>
                <a:latin typeface="Times New Roman" panose="02020603050405020304" pitchFamily="18" charset="0"/>
                <a:cs typeface="Times New Roman" panose="02020603050405020304" pitchFamily="18" charset="0"/>
              </a:rPr>
              <a:t>online presence and professional profiles. This integration can enhance the analysis by</a:t>
            </a:r>
          </a:p>
          <a:p>
            <a:pPr algn="just"/>
            <a:r>
              <a:rPr lang="en-US" dirty="0">
                <a:solidFill>
                  <a:schemeClr val="bg1">
                    <a:lumMod val="95000"/>
                    <a:lumOff val="5000"/>
                  </a:schemeClr>
                </a:solidFill>
                <a:latin typeface="Times New Roman" panose="02020603050405020304" pitchFamily="18" charset="0"/>
                <a:cs typeface="Times New Roman" panose="02020603050405020304" pitchFamily="18" charset="0"/>
              </a:rPr>
              <a:t>considering additional information, such as endorsements, recommendations, and social</a:t>
            </a:r>
          </a:p>
          <a:p>
            <a:pPr algn="just"/>
            <a:r>
              <a:rPr lang="en-US" dirty="0">
                <a:solidFill>
                  <a:schemeClr val="bg1">
                    <a:lumMod val="95000"/>
                    <a:lumOff val="5000"/>
                  </a:schemeClr>
                </a:solidFill>
                <a:latin typeface="Times New Roman" panose="02020603050405020304" pitchFamily="18" charset="0"/>
                <a:cs typeface="Times New Roman" panose="02020603050405020304" pitchFamily="18" charset="0"/>
              </a:rPr>
              <a:t>interactions.</a:t>
            </a:r>
          </a:p>
          <a:p>
            <a:pPr algn="just"/>
            <a:endParaRPr lang="en-US" sz="2000" dirty="0">
              <a:solidFill>
                <a:schemeClr val="bg1">
                  <a:lumMod val="95000"/>
                  <a:lumOff val="5000"/>
                </a:schemeClr>
              </a:solidFill>
              <a:latin typeface="Times New Roman" panose="02020603050405020304" pitchFamily="18" charset="0"/>
              <a:cs typeface="Times New Roman" panose="02020603050405020304" pitchFamily="18" charset="0"/>
            </a:endParaRPr>
          </a:p>
          <a:p>
            <a:pPr algn="just"/>
            <a:endParaRPr lang="en-US" sz="2000" dirty="0">
              <a:solidFill>
                <a:schemeClr val="bg1">
                  <a:lumMod val="95000"/>
                  <a:lumOff val="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133021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AEDFF8B-F417-5CAF-E9E4-718E0309A3E6}"/>
              </a:ext>
            </a:extLst>
          </p:cNvPr>
          <p:cNvSpPr/>
          <p:nvPr/>
        </p:nvSpPr>
        <p:spPr>
          <a:xfrm>
            <a:off x="4457444" y="0"/>
            <a:ext cx="3277116" cy="9233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91440" tIns="45720" rIns="91440" bIns="45720">
            <a:spAutoFit/>
          </a:bodyPr>
          <a:lstStyle/>
          <a:p>
            <a:pPr algn="ctr"/>
            <a:r>
              <a:rPr lang="en-US" sz="5400" dirty="0">
                <a:solidFill>
                  <a:srgbClr val="D1D5DB"/>
                </a:solidFill>
                <a:latin typeface="Söhne"/>
              </a:rPr>
              <a:t>References</a:t>
            </a:r>
            <a:endParaRPr lang="en-US" sz="5400" b="1" dirty="0">
              <a:ln w="6600">
                <a:solidFill>
                  <a:schemeClr val="accent2"/>
                </a:solidFill>
                <a:prstDash val="solid"/>
              </a:ln>
              <a:solidFill>
                <a:srgbClr val="FFFFFF"/>
              </a:solidFill>
              <a:effectLst>
                <a:outerShdw dist="38100" dir="2700000" algn="tl" rotWithShape="0">
                  <a:schemeClr val="accent2"/>
                </a:outerShdw>
              </a:effectLst>
            </a:endParaRPr>
          </a:p>
        </p:txBody>
      </p:sp>
      <p:sp>
        <p:nvSpPr>
          <p:cNvPr id="7" name="Rectangle 6">
            <a:extLst>
              <a:ext uri="{FF2B5EF4-FFF2-40B4-BE49-F238E27FC236}">
                <a16:creationId xmlns:a16="http://schemas.microsoft.com/office/drawing/2014/main" id="{AC90B6AD-6FE3-4E8E-3F85-F26414FB4A8B}"/>
              </a:ext>
            </a:extLst>
          </p:cNvPr>
          <p:cNvSpPr/>
          <p:nvPr/>
        </p:nvSpPr>
        <p:spPr>
          <a:xfrm>
            <a:off x="1090838" y="1104486"/>
            <a:ext cx="10010323" cy="6996018"/>
          </a:xfrm>
          <a:prstGeom prst="rect">
            <a:avLst/>
          </a:prstGeom>
          <a:noFill/>
        </p:spPr>
        <p:txBody>
          <a:bodyPr wrap="square" lIns="91440" tIns="45720" rIns="91440" bIns="45720">
            <a:spAutoFit/>
          </a:bodyPr>
          <a:lstStyle/>
          <a:p>
            <a:pPr marR="0" lvl="0">
              <a:lnSpc>
                <a:spcPct val="115000"/>
              </a:lnSpc>
              <a:spcBef>
                <a:spcPts val="805"/>
              </a:spcBef>
              <a:spcAft>
                <a:spcPts val="0"/>
              </a:spcAft>
              <a:tabLst>
                <a:tab pos="1346200" algn="l"/>
                <a:tab pos="1346835" algn="l"/>
              </a:tabLst>
            </a:pPr>
            <a:r>
              <a:rPr lang="en-US" sz="18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6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Smart Resume Parsing Using Natural Language Processing Techniques  &amp;quot; by M. Siva Sankar &amp; Dr. M. Hemalatha:</a:t>
            </a:r>
          </a:p>
          <a:p>
            <a:pPr marR="0" lvl="0">
              <a:lnSpc>
                <a:spcPct val="115000"/>
              </a:lnSpc>
              <a:spcBef>
                <a:spcPts val="805"/>
              </a:spcBef>
              <a:spcAft>
                <a:spcPts val="0"/>
              </a:spcAft>
              <a:tabLst>
                <a:tab pos="1346200" algn="l"/>
                <a:tab pos="1346835" algn="l"/>
              </a:tabLst>
            </a:pPr>
            <a:r>
              <a:rPr lang="en-US" sz="16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hlinkClick r:id="rId3"/>
              </a:rPr>
              <a:t>URL:https://www.researchgate.net/publication/316899151_Smart_Resume_Parsing_Using_Natural_Language_Processing_Techniques</a:t>
            </a:r>
            <a:endParaRPr lang="en-US" sz="16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p>
            <a:pPr marR="0" lvl="0">
              <a:lnSpc>
                <a:spcPct val="115000"/>
              </a:lnSpc>
              <a:spcBef>
                <a:spcPts val="805"/>
              </a:spcBef>
              <a:spcAft>
                <a:spcPts val="0"/>
              </a:spcAft>
              <a:tabLst>
                <a:tab pos="1346200" algn="l"/>
                <a:tab pos="1346835" algn="l"/>
              </a:tabLst>
            </a:pPr>
            <a:r>
              <a:rPr lang="en-US" sz="1600" dirty="0">
                <a:solidFill>
                  <a:schemeClr val="bg1"/>
                </a:solidFill>
                <a:latin typeface="Calibri" panose="020F0502020204030204" pitchFamily="34" charset="0"/>
                <a:ea typeface="Times New Roman" panose="02020603050405020304" pitchFamily="18" charset="0"/>
                <a:cs typeface="Times New Roman" panose="02020603050405020304" pitchFamily="18" charset="0"/>
              </a:rPr>
              <a:t>* </a:t>
            </a:r>
            <a:r>
              <a:rPr lang="en-US" sz="16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Automated Resume Screening and Recommendation System&amp;quot; by Anjali Kulkarni and Aniruddha Shitole:</a:t>
            </a:r>
          </a:p>
          <a:p>
            <a:pPr marR="0" lvl="0">
              <a:lnSpc>
                <a:spcPct val="115000"/>
              </a:lnSpc>
              <a:spcBef>
                <a:spcPts val="805"/>
              </a:spcBef>
              <a:spcAft>
                <a:spcPts val="0"/>
              </a:spcAft>
              <a:tabLst>
                <a:tab pos="1346200" algn="l"/>
                <a:tab pos="1346835" algn="l"/>
              </a:tabLst>
            </a:pPr>
            <a:r>
              <a:rPr lang="en-US" sz="1600" dirty="0">
                <a:solidFill>
                  <a:schemeClr val="bg1"/>
                </a:solidFill>
                <a:latin typeface="Calibri" panose="020F0502020204030204" pitchFamily="34" charset="0"/>
                <a:ea typeface="Times New Roman" panose="02020603050405020304" pitchFamily="18" charset="0"/>
                <a:cs typeface="Times New Roman" panose="02020603050405020304" pitchFamily="18" charset="0"/>
              </a:rPr>
              <a:t>URL</a:t>
            </a:r>
            <a:r>
              <a:rPr lang="en-US" sz="16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6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hlinkClick r:id="rId4"/>
              </a:rPr>
              <a:t>https://ieeexplore.ieee.org/document/8798884</a:t>
            </a:r>
            <a:endParaRPr lang="en-US" sz="16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p>
            <a:pPr marR="0" lvl="0">
              <a:lnSpc>
                <a:spcPct val="115000"/>
              </a:lnSpc>
              <a:spcBef>
                <a:spcPts val="805"/>
              </a:spcBef>
              <a:spcAft>
                <a:spcPts val="0"/>
              </a:spcAft>
              <a:tabLst>
                <a:tab pos="1346200" algn="l"/>
                <a:tab pos="1346835" algn="l"/>
              </a:tabLst>
            </a:pPr>
            <a:r>
              <a:rPr lang="en-US" sz="1600" dirty="0">
                <a:solidFill>
                  <a:schemeClr val="bg1"/>
                </a:solidFill>
                <a:latin typeface="Calibri" panose="020F0502020204030204" pitchFamily="34" charset="0"/>
                <a:ea typeface="Times New Roman" panose="02020603050405020304" pitchFamily="18" charset="0"/>
                <a:cs typeface="Times New Roman" panose="02020603050405020304" pitchFamily="18" charset="0"/>
              </a:rPr>
              <a:t>* Automated Resume Classification and Shortlisting using Machine Learning&amp;quot; by Prithvi raj Bhosale and Dr. Rahul J. Karalee.</a:t>
            </a:r>
          </a:p>
          <a:p>
            <a:pPr marR="0" lvl="0">
              <a:lnSpc>
                <a:spcPct val="115000"/>
              </a:lnSpc>
              <a:spcBef>
                <a:spcPts val="805"/>
              </a:spcBef>
              <a:spcAft>
                <a:spcPts val="0"/>
              </a:spcAft>
              <a:tabLst>
                <a:tab pos="1346200" algn="l"/>
                <a:tab pos="1346835" algn="l"/>
              </a:tabLst>
            </a:pPr>
            <a:r>
              <a:rPr lang="en-US" sz="1600" dirty="0">
                <a:solidFill>
                  <a:schemeClr val="bg1"/>
                </a:solidFill>
                <a:latin typeface="Calibri" panose="020F0502020204030204" pitchFamily="34" charset="0"/>
                <a:ea typeface="Times New Roman" panose="02020603050405020304" pitchFamily="18" charset="0"/>
                <a:cs typeface="Times New Roman" panose="02020603050405020304" pitchFamily="18" charset="0"/>
                <a:hlinkClick r:id="rId5"/>
              </a:rPr>
              <a:t>URL:https://www.researchgate.net/publication/336243305_Automated_Resume_Classification_and_Shortlisting_using_Machine_Learning</a:t>
            </a:r>
            <a:r>
              <a:rPr lang="en-US" sz="1600" dirty="0">
                <a:solidFill>
                  <a:schemeClr val="bg1"/>
                </a:solidFill>
                <a:latin typeface="Calibri" panose="020F0502020204030204" pitchFamily="34" charset="0"/>
                <a:ea typeface="Times New Roman" panose="02020603050405020304" pitchFamily="18" charset="0"/>
                <a:cs typeface="Times New Roman" panose="02020603050405020304" pitchFamily="18" charset="0"/>
              </a:rPr>
              <a:t>)</a:t>
            </a:r>
          </a:p>
          <a:p>
            <a:pPr marR="0" lvl="0">
              <a:lnSpc>
                <a:spcPct val="115000"/>
              </a:lnSpc>
              <a:spcBef>
                <a:spcPts val="805"/>
              </a:spcBef>
              <a:spcAft>
                <a:spcPts val="0"/>
              </a:spcAft>
              <a:tabLst>
                <a:tab pos="1346200" algn="l"/>
                <a:tab pos="1346835" algn="l"/>
              </a:tabLst>
            </a:pPr>
            <a:r>
              <a:rPr lang="en-US" sz="16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 Resume Ranker: A Framework for Smart Resume Ranking and Shortlisting&amp;quot; by Satish Kumar Dr. Neetu Sardana.</a:t>
            </a:r>
          </a:p>
          <a:p>
            <a:pPr marR="0" lvl="0">
              <a:lnSpc>
                <a:spcPct val="115000"/>
              </a:lnSpc>
              <a:spcBef>
                <a:spcPts val="805"/>
              </a:spcBef>
              <a:spcAft>
                <a:spcPts val="0"/>
              </a:spcAft>
              <a:tabLst>
                <a:tab pos="1346200" algn="l"/>
                <a:tab pos="1346835" algn="l"/>
              </a:tabLst>
            </a:pPr>
            <a:r>
              <a:rPr lang="en-US" sz="1600" dirty="0">
                <a:solidFill>
                  <a:schemeClr val="bg1"/>
                </a:solidFill>
                <a:latin typeface="Calibri" panose="020F0502020204030204" pitchFamily="34" charset="0"/>
                <a:ea typeface="Times New Roman" panose="02020603050405020304" pitchFamily="18" charset="0"/>
                <a:cs typeface="Times New Roman" panose="02020603050405020304" pitchFamily="18" charset="0"/>
              </a:rPr>
              <a:t>URL</a:t>
            </a:r>
            <a:r>
              <a:rPr lang="en-US" sz="16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6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hlinkClick r:id="rId6"/>
              </a:rPr>
              <a:t>https://link.springer.com/chapter/10.1007/978-981-15-0991-3_23</a:t>
            </a:r>
            <a:endParaRPr lang="en-US" sz="16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p>
            <a:pPr marR="0" lvl="0">
              <a:lnSpc>
                <a:spcPct val="115000"/>
              </a:lnSpc>
              <a:spcBef>
                <a:spcPts val="805"/>
              </a:spcBef>
              <a:spcAft>
                <a:spcPts val="0"/>
              </a:spcAft>
              <a:tabLst>
                <a:tab pos="1346200" algn="l"/>
                <a:tab pos="1346835" algn="l"/>
              </a:tabLst>
            </a:pPr>
            <a:r>
              <a:rPr lang="en-US" sz="1600" dirty="0">
                <a:solidFill>
                  <a:schemeClr val="bg1"/>
                </a:solidFill>
                <a:latin typeface="Calibri" panose="020F0502020204030204" pitchFamily="34" charset="0"/>
                <a:ea typeface="Times New Roman" panose="02020603050405020304" pitchFamily="18" charset="0"/>
                <a:cs typeface="Times New Roman" panose="02020603050405020304" pitchFamily="18" charset="0"/>
              </a:rPr>
              <a:t>* Automated Resume Screening using Machine Learning Techniques&amp;quot; by Himanshu Singhal and Dr. Sanjeev Jain.</a:t>
            </a:r>
          </a:p>
          <a:p>
            <a:pPr marR="0" lvl="0">
              <a:lnSpc>
                <a:spcPct val="115000"/>
              </a:lnSpc>
              <a:spcBef>
                <a:spcPts val="805"/>
              </a:spcBef>
              <a:spcAft>
                <a:spcPts val="0"/>
              </a:spcAft>
              <a:tabLst>
                <a:tab pos="1346200" algn="l"/>
                <a:tab pos="1346835" algn="l"/>
              </a:tabLst>
            </a:pPr>
            <a:r>
              <a:rPr lang="en-US" sz="1600" dirty="0">
                <a:solidFill>
                  <a:schemeClr val="bg1"/>
                </a:solidFill>
                <a:latin typeface="Calibri" panose="020F0502020204030204" pitchFamily="34" charset="0"/>
                <a:ea typeface="Times New Roman" panose="02020603050405020304" pitchFamily="18" charset="0"/>
                <a:cs typeface="Times New Roman" panose="02020603050405020304" pitchFamily="18" charset="0"/>
              </a:rPr>
              <a:t>URL: </a:t>
            </a:r>
            <a:r>
              <a:rPr lang="en-US" sz="1600" dirty="0">
                <a:solidFill>
                  <a:schemeClr val="bg1"/>
                </a:solidFill>
                <a:latin typeface="Calibri" panose="020F0502020204030204" pitchFamily="34" charset="0"/>
                <a:ea typeface="Times New Roman" panose="02020603050405020304" pitchFamily="18" charset="0"/>
                <a:cs typeface="Times New Roman" panose="02020603050405020304" pitchFamily="18" charset="0"/>
                <a:hlinkClick r:id="rId7"/>
              </a:rPr>
              <a:t>https://ieeexplore.ieee.org/document/8479300</a:t>
            </a:r>
            <a:endParaRPr lang="en-US" sz="1600" dirty="0">
              <a:solidFill>
                <a:schemeClr val="bg1"/>
              </a:solidFill>
              <a:latin typeface="Calibri" panose="020F0502020204030204" pitchFamily="34" charset="0"/>
              <a:ea typeface="Times New Roman" panose="02020603050405020304" pitchFamily="18" charset="0"/>
              <a:cs typeface="Times New Roman" panose="02020603050405020304" pitchFamily="18" charset="0"/>
            </a:endParaRPr>
          </a:p>
          <a:p>
            <a:pPr marR="0" lvl="0">
              <a:lnSpc>
                <a:spcPct val="115000"/>
              </a:lnSpc>
              <a:spcBef>
                <a:spcPts val="805"/>
              </a:spcBef>
              <a:spcAft>
                <a:spcPts val="0"/>
              </a:spcAft>
              <a:tabLst>
                <a:tab pos="1346200" algn="l"/>
                <a:tab pos="1346835" algn="l"/>
              </a:tabLst>
            </a:pPr>
            <a:r>
              <a:rPr lang="en-US" sz="16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a:t>
            </a:r>
            <a:r>
              <a:rPr lang="en-US" sz="1600" dirty="0">
                <a:solidFill>
                  <a:schemeClr val="bg1"/>
                </a:solidFill>
                <a:latin typeface="Calibri" panose="020F0502020204030204" pitchFamily="34" charset="0"/>
                <a:ea typeface="Times New Roman" panose="02020603050405020304" pitchFamily="18" charset="0"/>
                <a:cs typeface="Times New Roman" panose="02020603050405020304" pitchFamily="18" charset="0"/>
              </a:rPr>
              <a:t> </a:t>
            </a:r>
            <a:r>
              <a:rPr lang="en-US" sz="16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Efficient Filtering of Job Applicants Using Automated Resume Analysis&amp;quot; by NaziaMajeed, Dr. R. R. Hanchinal, and Dr. T. V. Suresh Kumar.</a:t>
            </a:r>
          </a:p>
          <a:p>
            <a:pPr marR="0" lvl="0">
              <a:lnSpc>
                <a:spcPct val="115000"/>
              </a:lnSpc>
              <a:spcBef>
                <a:spcPts val="805"/>
              </a:spcBef>
              <a:spcAft>
                <a:spcPts val="0"/>
              </a:spcAft>
              <a:tabLst>
                <a:tab pos="1346200" algn="l"/>
                <a:tab pos="1346835" algn="l"/>
              </a:tabLst>
            </a:pPr>
            <a:r>
              <a:rPr lang="en-US" sz="1600" dirty="0">
                <a:solidFill>
                  <a:schemeClr val="bg1"/>
                </a:solidFill>
                <a:latin typeface="Calibri" panose="020F0502020204030204" pitchFamily="34" charset="0"/>
                <a:ea typeface="Times New Roman" panose="02020603050405020304" pitchFamily="18" charset="0"/>
                <a:cs typeface="Times New Roman" panose="02020603050405020304" pitchFamily="18" charset="0"/>
              </a:rPr>
              <a:t>URL</a:t>
            </a:r>
            <a:r>
              <a:rPr lang="en-US" sz="16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 </a:t>
            </a:r>
            <a:r>
              <a:rPr lang="en-US" sz="16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hlinkClick r:id="rId8"/>
              </a:rPr>
              <a:t>https://ieeexplore.ieee.org/document/8628670</a:t>
            </a:r>
            <a:endParaRPr lang="en-US" sz="16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p>
            <a:pPr marR="0" lvl="0">
              <a:lnSpc>
                <a:spcPct val="115000"/>
              </a:lnSpc>
              <a:spcBef>
                <a:spcPts val="805"/>
              </a:spcBef>
              <a:spcAft>
                <a:spcPts val="0"/>
              </a:spcAft>
              <a:tabLst>
                <a:tab pos="1346200" algn="l"/>
                <a:tab pos="1346835" algn="l"/>
              </a:tabLst>
            </a:pPr>
            <a:endParaRPr lang="en-US" sz="16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p>
            <a:pPr marR="0" lvl="0">
              <a:lnSpc>
                <a:spcPct val="115000"/>
              </a:lnSpc>
              <a:spcBef>
                <a:spcPts val="805"/>
              </a:spcBef>
              <a:spcAft>
                <a:spcPts val="0"/>
              </a:spcAft>
              <a:tabLst>
                <a:tab pos="1346200" algn="l"/>
                <a:tab pos="1346835" algn="l"/>
              </a:tabLst>
            </a:pPr>
            <a:endParaRPr lang="en-US" sz="18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p>
            <a:pPr marR="0" lvl="0">
              <a:lnSpc>
                <a:spcPct val="115000"/>
              </a:lnSpc>
              <a:spcBef>
                <a:spcPts val="805"/>
              </a:spcBef>
              <a:spcAft>
                <a:spcPts val="0"/>
              </a:spcAft>
              <a:tabLst>
                <a:tab pos="1346200" algn="l"/>
                <a:tab pos="1346835" algn="l"/>
              </a:tabLst>
            </a:pPr>
            <a:endParaRPr lang="en-US" sz="18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1673757"/>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727</TotalTime>
  <Words>1640</Words>
  <Application>Microsoft Office PowerPoint</Application>
  <PresentationFormat>Widescreen</PresentationFormat>
  <Paragraphs>98</Paragraphs>
  <Slides>10</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Calibri</vt:lpstr>
      <vt:lpstr>Century Gothic</vt:lpstr>
      <vt:lpstr>Söhne</vt:lpstr>
      <vt:lpstr>Times New Roman</vt:lpstr>
      <vt:lpstr>Wingdings</vt:lpstr>
      <vt:lpstr>Wingdings 3</vt:lpstr>
      <vt:lpstr>Slice</vt:lpstr>
      <vt:lpstr>Project Name: Smart Resume Analysis Using NLP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Topic: Mastering Programming Languages: Strategies for Skill Development</dc:title>
  <dc:creator>Sharma, Pankaj</dc:creator>
  <cp:lastModifiedBy>Sampath kumar Kolichalam</cp:lastModifiedBy>
  <cp:revision>111</cp:revision>
  <dcterms:created xsi:type="dcterms:W3CDTF">2023-05-23T06:58:45Z</dcterms:created>
  <dcterms:modified xsi:type="dcterms:W3CDTF">2023-06-08T08:15:16Z</dcterms:modified>
</cp:coreProperties>
</file>

<file path=docProps/thumbnail.jpeg>
</file>